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1010" r:id="rId2"/>
    <p:sldId id="1077" r:id="rId3"/>
    <p:sldId id="1078" r:id="rId4"/>
    <p:sldId id="1093" r:id="rId5"/>
    <p:sldId id="1094" r:id="rId6"/>
    <p:sldId id="1092" r:id="rId7"/>
    <p:sldId id="1011" r:id="rId8"/>
    <p:sldId id="1030" r:id="rId9"/>
    <p:sldId id="1080" r:id="rId10"/>
    <p:sldId id="1082" r:id="rId11"/>
    <p:sldId id="968" r:id="rId12"/>
    <p:sldId id="1049" r:id="rId13"/>
    <p:sldId id="1083" r:id="rId14"/>
    <p:sldId id="1084" r:id="rId15"/>
    <p:sldId id="1079" r:id="rId16"/>
    <p:sldId id="1086" r:id="rId17"/>
    <p:sldId id="1087" r:id="rId18"/>
    <p:sldId id="1088" r:id="rId19"/>
    <p:sldId id="1089" r:id="rId20"/>
    <p:sldId id="1090" r:id="rId21"/>
    <p:sldId id="1091" r:id="rId22"/>
    <p:sldId id="1085" r:id="rId23"/>
    <p:sldId id="1074" r:id="rId24"/>
    <p:sldId id="1095" r:id="rId25"/>
    <p:sldId id="1096" r:id="rId26"/>
    <p:sldId id="1097" r:id="rId27"/>
    <p:sldId id="1098" r:id="rId28"/>
    <p:sldId id="1069" r:id="rId29"/>
    <p:sldId id="109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FFFFFF"/>
    <a:srgbClr val="4A7EBB"/>
    <a:srgbClr val="66FF66"/>
    <a:srgbClr val="0000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005" autoAdjust="0"/>
  </p:normalViewPr>
  <p:slideViewPr>
    <p:cSldViewPr snapToGrid="0">
      <p:cViewPr varScale="1">
        <p:scale>
          <a:sx n="67" d="100"/>
          <a:sy n="67" d="100"/>
        </p:scale>
        <p:origin x="63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463BB-66A3-2F43-B0CB-92F359C5C3CA}" type="datetimeFigureOut">
              <a:rPr lang="en-US" smtClean="0"/>
              <a:pPr/>
              <a:t>11/3/2014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ABB11-4E83-024C-AFB7-D0EF2F9F025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275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DB2FE-35A0-415C-928D-93B1B5472DF1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230BF-0ACA-4F4D-B545-3648720E5E1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533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276999"/>
          </a:xfrm>
        </p:spPr>
        <p:txBody>
          <a:bodyPr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09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37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7189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8932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7101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3210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3658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4583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956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6614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http://www.unisa.edu.au/media-centre/releases/Disengagement-not-disruption-key-issue-in-classrooms-/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1331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http://www.unisa.edu.au/media-centre/releases/Disengagement-not-disruption-key-issue-in-classrooms-/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4420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Talk about Transferability being a key design principle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517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809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the two different types of Content there is on MH</a:t>
            </a:r>
          </a:p>
          <a:p>
            <a:r>
              <a:rPr lang="en-US" dirty="0" smtClean="0"/>
              <a:t>Explain the similarity between the two in terms of it being fun, engaging and adaptive. Also, highlight the platform that unifies</a:t>
            </a:r>
            <a:r>
              <a:rPr lang="en-US" baseline="0" dirty="0" smtClean="0"/>
              <a:t> the two types of content with the common medal-based reward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4678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2353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230BF-0ACA-4F4D-B545-3648720E5E1E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646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025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48036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158" y="4000504"/>
            <a:ext cx="5257792" cy="7620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3272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16790"/>
            <a:ext cx="3034680" cy="480939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32723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496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7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7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32723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185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3000396" cy="95250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8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333523"/>
            <a:ext cx="3000396" cy="4792679"/>
          </a:xfrm>
          <a:prstGeom prst="rect">
            <a:avLst/>
          </a:prstGeom>
        </p:spPr>
        <p:txBody>
          <a:bodyPr>
            <a:normAutofit/>
          </a:bodyPr>
          <a:lstStyle>
            <a:lvl1pPr marL="179388" indent="-179388">
              <a:buFontTx/>
              <a:buBlip>
                <a:blip r:embed="rId2"/>
              </a:buBlip>
              <a:defRPr sz="1400">
                <a:solidFill>
                  <a:schemeClr val="tx2">
                    <a:lumMod val="75000"/>
                  </a:schemeClr>
                </a:solidFill>
              </a:defRPr>
            </a:lvl1pPr>
            <a:lvl2pPr marL="357188" indent="-177800">
              <a:buFontTx/>
              <a:buBlip>
                <a:blip r:embed="rId3"/>
              </a:buBlip>
              <a:defRPr sz="10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0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9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900"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3966" y="6381772"/>
            <a:ext cx="400024" cy="365125"/>
          </a:xfrm>
        </p:spPr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3272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3272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88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75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4A846B3-7462-4407-900D-89467D065F7F}" type="datetimeFigureOut">
              <a:rPr lang="en-US" smtClean="0"/>
              <a:pPr/>
              <a:t>11/3/2014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0352" y="6356353"/>
            <a:ext cx="1152128" cy="3370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78437-032B-4B44-B7DC-F4350940ECC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5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2400" b="1" i="1" kern="1200">
          <a:solidFill>
            <a:srgbClr val="FFFFFF"/>
          </a:solidFill>
          <a:latin typeface="Arial Black"/>
          <a:ea typeface="+mj-ea"/>
          <a:cs typeface="Arial Black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NIME\Dropbox\mangahigh\2013 08 13  power point template V2\05 for export\bg template\bg-01-tittle-scre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433" cy="685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27" y="3201191"/>
            <a:ext cx="9143433" cy="2285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96006" y="2580025"/>
            <a:ext cx="2026903" cy="450687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8"/>
          <p:cNvSpPr/>
          <p:nvPr/>
        </p:nvSpPr>
        <p:spPr>
          <a:xfrm>
            <a:off x="2313957" y="3360793"/>
            <a:ext cx="5486605" cy="18519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81639" tIns="40820" rIns="81639" bIns="40820" anchor="t" anchorCtr="0" compatLnSpc="0">
            <a:spAutoFit/>
          </a:bodyPr>
          <a:lstStyle/>
          <a:p>
            <a:pPr algn="ctr">
              <a:defRPr sz="3600"/>
            </a:pPr>
            <a:r>
              <a:rPr lang="en-GB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Harnessing Big Data </a:t>
            </a:r>
            <a:r>
              <a:rPr lang="en-GB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implementing Digital </a:t>
            </a:r>
            <a:r>
              <a:rPr lang="en-GB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earning</a:t>
            </a:r>
            <a:endParaRPr lang="en-GB" sz="4000" dirty="0">
              <a:solidFill>
                <a:schemeClr val="bg1"/>
              </a:solidFill>
              <a:latin typeface="Arial" panose="020B0604020202020204" pitchFamily="34" charset="0"/>
              <a:ea typeface="SimSun" pitchFamily="2"/>
              <a:cs typeface="Arial" panose="020B0604020202020204" pitchFamily="34" charset="0"/>
            </a:endParaRPr>
          </a:p>
        </p:txBody>
      </p:sp>
      <p:sp>
        <p:nvSpPr>
          <p:cNvPr id="6" name="TextBox 7"/>
          <p:cNvSpPr/>
          <p:nvPr/>
        </p:nvSpPr>
        <p:spPr>
          <a:xfrm>
            <a:off x="4924425" y="5774084"/>
            <a:ext cx="2323632" cy="8518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81639" tIns="40820" rIns="81639" bIns="40820" anchor="t" anchorCtr="0" compatLnSpc="0">
            <a:spAutoFit/>
          </a:bodyPr>
          <a:lstStyle/>
          <a:p>
            <a:pPr>
              <a:defRPr sz="1800">
                <a:latin typeface="Arial" pitchFamily="34"/>
              </a:defRPr>
            </a:pPr>
            <a:r>
              <a:rPr lang="en-GB" sz="1300" dirty="0">
                <a:solidFill>
                  <a:srgbClr val="FFFFFF"/>
                </a:solidFill>
                <a:latin typeface="Arial" pitchFamily="34"/>
                <a:ea typeface="Arial" pitchFamily="2"/>
                <a:cs typeface="Calibri" pitchFamily="2"/>
              </a:rPr>
              <a:t>Presented by</a:t>
            </a:r>
          </a:p>
          <a:p>
            <a:pPr>
              <a:defRPr sz="1800">
                <a:latin typeface="Arial" pitchFamily="34"/>
              </a:defRPr>
            </a:pPr>
            <a:r>
              <a:rPr lang="en-GB" sz="2200" b="1" dirty="0" smtClean="0">
                <a:solidFill>
                  <a:srgbClr val="FFFFFF"/>
                </a:solidFill>
                <a:latin typeface="Arial" pitchFamily="34"/>
                <a:ea typeface="Arial" pitchFamily="2"/>
                <a:cs typeface="Calibri" pitchFamily="2"/>
              </a:rPr>
              <a:t>Chris Green</a:t>
            </a:r>
            <a:endParaRPr lang="en-GB" sz="2200" b="1" dirty="0">
              <a:solidFill>
                <a:srgbClr val="FFFFFF"/>
              </a:solidFill>
              <a:latin typeface="Arial" pitchFamily="34"/>
              <a:ea typeface="Arial" pitchFamily="2"/>
              <a:cs typeface="Calibri" pitchFamily="2"/>
            </a:endParaRPr>
          </a:p>
          <a:p>
            <a:pPr>
              <a:defRPr sz="1800">
                <a:latin typeface="Arial" pitchFamily="34"/>
              </a:defRPr>
            </a:pPr>
            <a:r>
              <a:rPr lang="en-GB" sz="1500" i="1" dirty="0" smtClean="0">
                <a:solidFill>
                  <a:srgbClr val="FFFFFF"/>
                </a:solidFill>
                <a:latin typeface="Arial" pitchFamily="34"/>
                <a:ea typeface="Arial" pitchFamily="2"/>
                <a:cs typeface="Arial Black" pitchFamily="2"/>
              </a:rPr>
              <a:t>chris@mangahigh.com</a:t>
            </a:r>
            <a:endParaRPr lang="en-GB" sz="1500" i="1" dirty="0">
              <a:solidFill>
                <a:srgbClr val="FFFFFF"/>
              </a:solidFill>
              <a:latin typeface="Arial" pitchFamily="34"/>
              <a:ea typeface="Arial" pitchFamily="2"/>
              <a:cs typeface="Arial Black" pitchFamily="2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7077727" y="4267147"/>
            <a:ext cx="549114" cy="108271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81639" tIns="40820" rIns="81639" bIns="40820" anchor="t" anchorCtr="0" compatLnSpc="0">
            <a:spAutoFit/>
          </a:bodyPr>
          <a:lstStyle/>
          <a:p>
            <a:pPr algn="ctr">
              <a:defRPr sz="3600"/>
            </a:pPr>
            <a:r>
              <a:rPr lang="en-GB" sz="6500" dirty="0">
                <a:solidFill>
                  <a:srgbClr val="FFFFFF"/>
                </a:solidFill>
                <a:latin typeface="Arial Black" pitchFamily="34"/>
                <a:ea typeface="SimSun" pitchFamily="2"/>
                <a:cs typeface="Lucida Sans" pitchFamily="2"/>
              </a:rPr>
              <a:t>”</a:t>
            </a:r>
          </a:p>
        </p:txBody>
      </p:sp>
      <p:sp>
        <p:nvSpPr>
          <p:cNvPr id="14" name="Rectangle 8"/>
          <p:cNvSpPr/>
          <p:nvPr/>
        </p:nvSpPr>
        <p:spPr>
          <a:xfrm>
            <a:off x="1981203" y="3073672"/>
            <a:ext cx="812977" cy="108271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81639" tIns="40820" rIns="81639" bIns="40820" anchor="t" anchorCtr="0" compatLnSpc="0">
            <a:spAutoFit/>
          </a:bodyPr>
          <a:lstStyle/>
          <a:p>
            <a:pPr algn="ctr">
              <a:defRPr sz="3600"/>
            </a:pPr>
            <a:r>
              <a:rPr lang="en-US" sz="6500" dirty="0">
                <a:solidFill>
                  <a:srgbClr val="FFFFFF"/>
                </a:solidFill>
                <a:latin typeface="Arial Black" pitchFamily="34"/>
                <a:ea typeface="SimSun" pitchFamily="2"/>
                <a:cs typeface="Lucida Sans" pitchFamily="2"/>
              </a:rPr>
              <a:t>“</a:t>
            </a:r>
            <a:endParaRPr lang="en-GB" sz="6500" dirty="0">
              <a:solidFill>
                <a:srgbClr val="FFFFFF"/>
              </a:solidFill>
              <a:latin typeface="Arial Black" pitchFamily="34"/>
              <a:ea typeface="SimSun" pitchFamily="2"/>
              <a:cs typeface="Lucida Sans" pitchFamily="2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5" t="19151" r="32879" b="17466"/>
          <a:stretch/>
        </p:blipFill>
        <p:spPr>
          <a:xfrm>
            <a:off x="7543332" y="5184968"/>
            <a:ext cx="1599774" cy="167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8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147" t="20387" r="7044"/>
          <a:stretch/>
        </p:blipFill>
        <p:spPr>
          <a:xfrm>
            <a:off x="964959" y="1475475"/>
            <a:ext cx="7341080" cy="48101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9600" y="207060"/>
            <a:ext cx="805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Managable, informative and comprehensive overview -</a:t>
            </a:r>
          </a:p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Curriculum insights</a:t>
            </a:r>
            <a:endParaRPr lang="en-US" sz="2000" b="1" i="1" dirty="0">
              <a:solidFill>
                <a:schemeClr val="bg1"/>
              </a:solidFill>
              <a:latin typeface="Arial Black" pitchFamily="34" charset="0"/>
              <a:cs typeface="Arial Black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2223" y="1905802"/>
            <a:ext cx="2046973" cy="1020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91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300968"/>
            <a:ext cx="8586787" cy="513793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7000" y="146735"/>
            <a:ext cx="9017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ea typeface="+mj-ea"/>
                <a:cs typeface="Arial Black"/>
              </a:rPr>
              <a:t>Export your gradebook and analyse </a:t>
            </a:r>
          </a:p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ea typeface="+mj-ea"/>
                <a:cs typeface="Arial Black"/>
              </a:rPr>
              <a:t>all your teacher set challenges </a:t>
            </a:r>
            <a:endParaRPr lang="en-US" sz="2000" b="1" i="1" dirty="0">
              <a:solidFill>
                <a:schemeClr val="bg1"/>
              </a:solidFill>
              <a:latin typeface="Arial Black" pitchFamily="34" charset="0"/>
              <a:ea typeface="+mj-ea"/>
              <a:cs typeface="Arial Black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3375" y="5458817"/>
            <a:ext cx="976312" cy="98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1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" y="-425"/>
            <a:ext cx="9142367" cy="6857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lum/>
            <a:alphaModFix/>
          </a:blip>
          <a:srcRect l="11656"/>
          <a:stretch/>
        </p:blipFill>
        <p:spPr>
          <a:xfrm>
            <a:off x="0" y="2660640"/>
            <a:ext cx="9144000" cy="1708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755097" y="3244334"/>
            <a:ext cx="76338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students in need of immediate intervention</a:t>
            </a:r>
            <a:endParaRPr lang="en-US" sz="2400" b="1" i="1" dirty="0" smtClean="0">
              <a:solidFill>
                <a:srgbClr val="FFFF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4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207060"/>
            <a:ext cx="805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Live update of class performance -</a:t>
            </a:r>
          </a:p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Identify intervention needs immediately</a:t>
            </a:r>
            <a:endParaRPr lang="en-US" sz="2000" b="1" i="1" dirty="0">
              <a:solidFill>
                <a:schemeClr val="bg1"/>
              </a:solidFill>
              <a:latin typeface="Arial Black" pitchFamily="34" charset="0"/>
              <a:cs typeface="Arial Black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55" y="1496822"/>
            <a:ext cx="7988060" cy="50577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1155" y="1233577"/>
            <a:ext cx="5909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Class – 9MA - Ratio </a:t>
            </a:r>
            <a:r>
              <a:rPr lang="en-GB" dirty="0"/>
              <a:t>and proportion - drawings and models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06241" y="4563375"/>
            <a:ext cx="1475117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Chris Green</a:t>
            </a:r>
          </a:p>
          <a:p>
            <a:r>
              <a:rPr lang="en-GB" dirty="0" smtClean="0"/>
              <a:t>Time: 14 min</a:t>
            </a:r>
          </a:p>
          <a:p>
            <a:r>
              <a:rPr lang="en-GB" dirty="0" smtClean="0"/>
              <a:t>Accuracy 52%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821501" y="2028826"/>
            <a:ext cx="1475117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Gail Kramer</a:t>
            </a:r>
          </a:p>
          <a:p>
            <a:r>
              <a:rPr lang="en-GB" dirty="0" smtClean="0"/>
              <a:t>Time: 4 min</a:t>
            </a:r>
          </a:p>
          <a:p>
            <a:r>
              <a:rPr lang="en-GB" dirty="0" smtClean="0"/>
              <a:t>Accuracy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2513162" y="5224733"/>
            <a:ext cx="1475117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err="1" smtClean="0"/>
              <a:t>Mohit</a:t>
            </a:r>
            <a:r>
              <a:rPr lang="en-GB" dirty="0" smtClean="0"/>
              <a:t> </a:t>
            </a:r>
            <a:r>
              <a:rPr lang="en-GB" dirty="0" err="1" smtClean="0"/>
              <a:t>Midha</a:t>
            </a:r>
            <a:endParaRPr lang="en-GB" dirty="0" smtClean="0"/>
          </a:p>
          <a:p>
            <a:r>
              <a:rPr lang="en-GB" dirty="0" smtClean="0"/>
              <a:t>Time: 1 min</a:t>
            </a:r>
          </a:p>
          <a:p>
            <a:r>
              <a:rPr lang="en-GB" dirty="0" smtClean="0"/>
              <a:t>Accuracy 70%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7025316" y="1953525"/>
            <a:ext cx="1475117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Jenny Storey</a:t>
            </a:r>
            <a:endParaRPr lang="en-GB" dirty="0" smtClean="0"/>
          </a:p>
          <a:p>
            <a:r>
              <a:rPr lang="en-GB" dirty="0" smtClean="0"/>
              <a:t>Time: </a:t>
            </a:r>
            <a:r>
              <a:rPr lang="en-GB" dirty="0" smtClean="0"/>
              <a:t>20 min</a:t>
            </a:r>
            <a:endParaRPr lang="en-GB" dirty="0" smtClean="0"/>
          </a:p>
          <a:p>
            <a:r>
              <a:rPr lang="en-GB" dirty="0" smtClean="0"/>
              <a:t>Accuracy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30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55" y="1418243"/>
            <a:ext cx="7903863" cy="508992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9600" y="230774"/>
            <a:ext cx="805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Individual student report </a:t>
            </a:r>
          </a:p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gives actionable indicators</a:t>
            </a:r>
            <a:endParaRPr lang="en-US" sz="2000" b="1" i="1" dirty="0">
              <a:solidFill>
                <a:schemeClr val="bg1"/>
              </a:solidFill>
              <a:latin typeface="Arial Black" pitchFamily="34" charset="0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155" y="1233577"/>
            <a:ext cx="5909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Chris Green: Student report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6012612" y="2199737"/>
            <a:ext cx="1552754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Counting in 2s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954806" y="5198853"/>
            <a:ext cx="1706594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Alternate angles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201065" y="3182908"/>
            <a:ext cx="1526875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Adding to 100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5069457" y="5031201"/>
            <a:ext cx="658483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ratio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16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" y="-425"/>
            <a:ext cx="9142367" cy="6857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lum/>
            <a:alphaModFix/>
          </a:blip>
          <a:srcRect l="11656"/>
          <a:stretch/>
        </p:blipFill>
        <p:spPr>
          <a:xfrm>
            <a:off x="1" y="2621086"/>
            <a:ext cx="9144000" cy="1708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1275249" y="3059667"/>
            <a:ext cx="65918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opportunities for independent study </a:t>
            </a:r>
            <a:endParaRPr lang="en-GB" sz="2400" b="1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GB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along </a:t>
            </a:r>
            <a:r>
              <a:rPr lang="en-GB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appropriate learning pathways</a:t>
            </a:r>
            <a:endParaRPr lang="en-US" sz="2400" b="1" i="1" dirty="0" smtClean="0">
              <a:solidFill>
                <a:srgbClr val="FFFF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73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243246" y="46344"/>
            <a:ext cx="8686800" cy="932723"/>
          </a:xfrm>
        </p:spPr>
        <p:txBody>
          <a:bodyPr/>
          <a:lstStyle/>
          <a:p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Age gives a benchmark for initial recommendation</a:t>
            </a:r>
            <a:endParaRPr 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39515"/>
          <a:stretch/>
        </p:blipFill>
        <p:spPr>
          <a:xfrm>
            <a:off x="477351" y="2976114"/>
            <a:ext cx="8452695" cy="169292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1031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243246" y="46344"/>
            <a:ext cx="8686800" cy="932723"/>
          </a:xfrm>
        </p:spPr>
        <p:txBody>
          <a:bodyPr/>
          <a:lstStyle/>
          <a:p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Recommendations are generated across </a:t>
            </a:r>
            <a:br>
              <a:rPr lang="en-US" sz="1800" dirty="0" smtClean="0"/>
            </a:br>
            <a:r>
              <a:rPr lang="en-US" sz="1800" dirty="0" smtClean="0"/>
              <a:t>Number, Algebra, Shape and Data</a:t>
            </a:r>
            <a:endParaRPr lang="en-US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86" r="2665" b="1038"/>
          <a:stretch/>
        </p:blipFill>
        <p:spPr>
          <a:xfrm>
            <a:off x="1518249" y="1139139"/>
            <a:ext cx="5865961" cy="5459876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5170145" y="3001992"/>
            <a:ext cx="1058127" cy="435394"/>
          </a:xfrm>
          <a:prstGeom prst="ellipse">
            <a:avLst/>
          </a:prstGeom>
          <a:solidFill>
            <a:schemeClr val="accent1">
              <a:alpha val="0"/>
            </a:schemeClr>
          </a:solidFill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" name="Oval 4"/>
          <p:cNvSpPr/>
          <p:nvPr/>
        </p:nvSpPr>
        <p:spPr>
          <a:xfrm>
            <a:off x="5170145" y="4482860"/>
            <a:ext cx="1058127" cy="435394"/>
          </a:xfrm>
          <a:prstGeom prst="ellipse">
            <a:avLst/>
          </a:prstGeom>
          <a:solidFill>
            <a:schemeClr val="accent1">
              <a:alpha val="0"/>
            </a:scheme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85620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Oval 220"/>
          <p:cNvSpPr/>
          <p:nvPr/>
        </p:nvSpPr>
        <p:spPr>
          <a:xfrm>
            <a:off x="4839763" y="1322480"/>
            <a:ext cx="299743" cy="277013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2" name="Oval 221"/>
          <p:cNvSpPr/>
          <p:nvPr/>
        </p:nvSpPr>
        <p:spPr>
          <a:xfrm>
            <a:off x="733245" y="1322481"/>
            <a:ext cx="299743" cy="277013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" name="Oval 222"/>
          <p:cNvSpPr/>
          <p:nvPr/>
        </p:nvSpPr>
        <p:spPr>
          <a:xfrm>
            <a:off x="2369547" y="1296603"/>
            <a:ext cx="299743" cy="27701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4" name="Oval 223"/>
          <p:cNvSpPr/>
          <p:nvPr/>
        </p:nvSpPr>
        <p:spPr>
          <a:xfrm>
            <a:off x="6674123" y="1322480"/>
            <a:ext cx="299743" cy="27701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5" name="TextBox 224"/>
          <p:cNvSpPr txBox="1"/>
          <p:nvPr/>
        </p:nvSpPr>
        <p:spPr>
          <a:xfrm>
            <a:off x="1103319" y="1296603"/>
            <a:ext cx="691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Learned</a:t>
            </a:r>
            <a:endParaRPr lang="en-US" sz="1200" dirty="0"/>
          </a:p>
        </p:txBody>
      </p:sp>
      <p:sp>
        <p:nvSpPr>
          <p:cNvPr id="226" name="TextBox 225"/>
          <p:cNvSpPr txBox="1"/>
          <p:nvPr/>
        </p:nvSpPr>
        <p:spPr>
          <a:xfrm>
            <a:off x="5157734" y="1296603"/>
            <a:ext cx="1120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Ready to Learn</a:t>
            </a:r>
            <a:endParaRPr lang="en-US" sz="1200" dirty="0"/>
          </a:p>
        </p:txBody>
      </p:sp>
      <p:sp>
        <p:nvSpPr>
          <p:cNvPr id="227" name="TextBox 226"/>
          <p:cNvSpPr txBox="1"/>
          <p:nvPr/>
        </p:nvSpPr>
        <p:spPr>
          <a:xfrm>
            <a:off x="2669299" y="1296617"/>
            <a:ext cx="1774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Deemed to </a:t>
            </a:r>
            <a:r>
              <a:rPr lang="en-US" sz="1200" dirty="0"/>
              <a:t>H</a:t>
            </a:r>
            <a:r>
              <a:rPr lang="en-US" sz="1200" dirty="0" smtClean="0"/>
              <a:t>ave Learned</a:t>
            </a:r>
            <a:endParaRPr lang="en-US" sz="1200" dirty="0"/>
          </a:p>
        </p:txBody>
      </p:sp>
      <p:sp>
        <p:nvSpPr>
          <p:cNvPr id="228" name="TextBox 227"/>
          <p:cNvSpPr txBox="1"/>
          <p:nvPr/>
        </p:nvSpPr>
        <p:spPr>
          <a:xfrm>
            <a:off x="6973866" y="1324026"/>
            <a:ext cx="1387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 Ready to Learn</a:t>
            </a:r>
            <a:endParaRPr lang="en-US" sz="1200" dirty="0"/>
          </a:p>
        </p:txBody>
      </p:sp>
      <p:sp>
        <p:nvSpPr>
          <p:cNvPr id="123" name="TextBox 21"/>
          <p:cNvSpPr txBox="1">
            <a:spLocks noChangeArrowheads="1"/>
          </p:cNvSpPr>
          <p:nvPr/>
        </p:nvSpPr>
        <p:spPr bwMode="auto">
          <a:xfrm>
            <a:off x="0" y="121915"/>
            <a:ext cx="9144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5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Progress is identified ‘in the background’ across all activities from ‘counting to 10’ up to ‘graphical transformations’</a:t>
            </a:r>
            <a:endParaRPr lang="en-GB" sz="1750" b="1" i="1" dirty="0">
              <a:solidFill>
                <a:srgbClr val="FFFFFF"/>
              </a:solidFill>
              <a:latin typeface="Arial Black"/>
              <a:ea typeface="+mj-ea"/>
              <a:cs typeface="Arial Black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76544" y="1923265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28472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16504" y="2403318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568432" y="2403318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512648" y="2403318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864576" y="2403318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224616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00680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76544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216504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864576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208392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568432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51264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576544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92847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0839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560320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99236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9236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68432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16504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864576" y="4611564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800680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771437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232728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270433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20839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92847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576544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2200280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6776049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66477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800680" y="5091617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5224616" y="5091617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512648" y="4611564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224616" y="403550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5512648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232728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864576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2992368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568432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4216504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>
            <a:stCxn id="16" idx="5"/>
            <a:endCxn id="19" idx="1"/>
          </p:cNvCxnSpPr>
          <p:nvPr/>
        </p:nvCxnSpPr>
        <p:spPr>
          <a:xfrm>
            <a:off x="5746330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5" idx="5"/>
            <a:endCxn id="37" idx="1"/>
          </p:cNvCxnSpPr>
          <p:nvPr/>
        </p:nvCxnSpPr>
        <p:spPr>
          <a:xfrm>
            <a:off x="5746330" y="3677874"/>
            <a:ext cx="52649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18" idx="1"/>
          </p:cNvCxnSpPr>
          <p:nvPr/>
        </p:nvCxnSpPr>
        <p:spPr>
          <a:xfrm>
            <a:off x="5066344" y="2691350"/>
            <a:ext cx="198366" cy="229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12" idx="5"/>
            <a:endCxn id="16" idx="1"/>
          </p:cNvCxnSpPr>
          <p:nvPr/>
        </p:nvCxnSpPr>
        <p:spPr>
          <a:xfrm>
            <a:off x="4810226" y="2141703"/>
            <a:ext cx="74251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8" idx="4"/>
          </p:cNvCxnSpPr>
          <p:nvPr/>
        </p:nvCxnSpPr>
        <p:spPr>
          <a:xfrm>
            <a:off x="5361504" y="3139288"/>
            <a:ext cx="272168" cy="308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25" idx="5"/>
            <a:endCxn id="35" idx="1"/>
          </p:cNvCxnSpPr>
          <p:nvPr/>
        </p:nvCxnSpPr>
        <p:spPr>
          <a:xfrm>
            <a:off x="5746330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endCxn id="22" idx="7"/>
          </p:cNvCxnSpPr>
          <p:nvPr/>
        </p:nvCxnSpPr>
        <p:spPr>
          <a:xfrm flipH="1">
            <a:off x="5098258" y="3171405"/>
            <a:ext cx="256118" cy="325509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12" idx="5"/>
            <a:endCxn id="17" idx="0"/>
          </p:cNvCxnSpPr>
          <p:nvPr/>
        </p:nvCxnSpPr>
        <p:spPr>
          <a:xfrm>
            <a:off x="4810226" y="2141703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23" idx="5"/>
            <a:endCxn id="24" idx="1"/>
          </p:cNvCxnSpPr>
          <p:nvPr/>
        </p:nvCxnSpPr>
        <p:spPr>
          <a:xfrm>
            <a:off x="3442074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25" idx="5"/>
            <a:endCxn id="36" idx="1"/>
          </p:cNvCxnSpPr>
          <p:nvPr/>
        </p:nvCxnSpPr>
        <p:spPr>
          <a:xfrm>
            <a:off x="5746330" y="3677874"/>
            <a:ext cx="1065201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23" idx="4"/>
            <a:endCxn id="30" idx="0"/>
          </p:cNvCxnSpPr>
          <p:nvPr/>
        </p:nvCxnSpPr>
        <p:spPr>
          <a:xfrm flipH="1">
            <a:off x="3129256" y="3139288"/>
            <a:ext cx="216024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12" idx="3"/>
            <a:endCxn id="15" idx="7"/>
          </p:cNvCxnSpPr>
          <p:nvPr/>
        </p:nvCxnSpPr>
        <p:spPr>
          <a:xfrm flipH="1">
            <a:off x="3802114" y="2141703"/>
            <a:ext cx="81452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3"/>
            <a:endCxn id="23" idx="7"/>
          </p:cNvCxnSpPr>
          <p:nvPr/>
        </p:nvCxnSpPr>
        <p:spPr>
          <a:xfrm flipH="1">
            <a:off x="3442074" y="2621756"/>
            <a:ext cx="166452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23" idx="3"/>
            <a:endCxn id="29" idx="7"/>
          </p:cNvCxnSpPr>
          <p:nvPr/>
        </p:nvCxnSpPr>
        <p:spPr>
          <a:xfrm flipH="1">
            <a:off x="2794002" y="3101810"/>
            <a:ext cx="45448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2" idx="3"/>
            <a:endCxn id="14" idx="7"/>
          </p:cNvCxnSpPr>
          <p:nvPr/>
        </p:nvCxnSpPr>
        <p:spPr>
          <a:xfrm flipH="1">
            <a:off x="4450186" y="2141703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7" idx="3"/>
          </p:cNvCxnSpPr>
          <p:nvPr/>
        </p:nvCxnSpPr>
        <p:spPr>
          <a:xfrm flipH="1">
            <a:off x="4202248" y="2621756"/>
            <a:ext cx="702422" cy="4536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14" idx="3"/>
            <a:endCxn id="13" idx="7"/>
          </p:cNvCxnSpPr>
          <p:nvPr/>
        </p:nvCxnSpPr>
        <p:spPr>
          <a:xfrm flipH="1">
            <a:off x="4162154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17" idx="3"/>
            <a:endCxn id="20" idx="7"/>
          </p:cNvCxnSpPr>
          <p:nvPr/>
        </p:nvCxnSpPr>
        <p:spPr>
          <a:xfrm flipH="1">
            <a:off x="4810226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20" idx="3"/>
            <a:endCxn id="21" idx="7"/>
          </p:cNvCxnSpPr>
          <p:nvPr/>
        </p:nvCxnSpPr>
        <p:spPr>
          <a:xfrm flipH="1">
            <a:off x="4450186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20" idx="3"/>
            <a:endCxn id="24" idx="7"/>
          </p:cNvCxnSpPr>
          <p:nvPr/>
        </p:nvCxnSpPr>
        <p:spPr>
          <a:xfrm flipH="1">
            <a:off x="3802114" y="3101810"/>
            <a:ext cx="81452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13" idx="3"/>
            <a:endCxn id="24" idx="0"/>
          </p:cNvCxnSpPr>
          <p:nvPr/>
        </p:nvCxnSpPr>
        <p:spPr>
          <a:xfrm flipH="1">
            <a:off x="3705320" y="3101810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16" idx="3"/>
            <a:endCxn id="18" idx="7"/>
          </p:cNvCxnSpPr>
          <p:nvPr/>
        </p:nvCxnSpPr>
        <p:spPr>
          <a:xfrm flipH="1">
            <a:off x="5458298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0" idx="5"/>
            <a:endCxn id="22" idx="1"/>
          </p:cNvCxnSpPr>
          <p:nvPr/>
        </p:nvCxnSpPr>
        <p:spPr>
          <a:xfrm>
            <a:off x="4810226" y="3101810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25" idx="3"/>
            <a:endCxn id="48" idx="7"/>
          </p:cNvCxnSpPr>
          <p:nvPr/>
        </p:nvCxnSpPr>
        <p:spPr>
          <a:xfrm flipH="1">
            <a:off x="5458298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22" idx="5"/>
            <a:endCxn id="48" idx="1"/>
          </p:cNvCxnSpPr>
          <p:nvPr/>
        </p:nvCxnSpPr>
        <p:spPr>
          <a:xfrm>
            <a:off x="5098258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22" idx="3"/>
            <a:endCxn id="26" idx="7"/>
          </p:cNvCxnSpPr>
          <p:nvPr/>
        </p:nvCxnSpPr>
        <p:spPr>
          <a:xfrm flipH="1">
            <a:off x="4810226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22" idx="3"/>
            <a:endCxn id="27" idx="7"/>
          </p:cNvCxnSpPr>
          <p:nvPr/>
        </p:nvCxnSpPr>
        <p:spPr>
          <a:xfrm flipH="1">
            <a:off x="4162154" y="3677874"/>
            <a:ext cx="742516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21" idx="3"/>
            <a:endCxn id="27" idx="0"/>
          </p:cNvCxnSpPr>
          <p:nvPr/>
        </p:nvCxnSpPr>
        <p:spPr>
          <a:xfrm flipH="1">
            <a:off x="4065360" y="3677874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24" idx="5"/>
            <a:endCxn id="27" idx="0"/>
          </p:cNvCxnSpPr>
          <p:nvPr/>
        </p:nvCxnSpPr>
        <p:spPr>
          <a:xfrm>
            <a:off x="3802114" y="3677874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24" idx="3"/>
            <a:endCxn id="28" idx="7"/>
          </p:cNvCxnSpPr>
          <p:nvPr/>
        </p:nvCxnSpPr>
        <p:spPr>
          <a:xfrm flipH="1">
            <a:off x="3442074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23" idx="4"/>
            <a:endCxn id="28" idx="0"/>
          </p:cNvCxnSpPr>
          <p:nvPr/>
        </p:nvCxnSpPr>
        <p:spPr>
          <a:xfrm>
            <a:off x="3345280" y="3139288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stCxn id="47" idx="3"/>
            <a:endCxn id="46" idx="0"/>
          </p:cNvCxnSpPr>
          <p:nvPr/>
        </p:nvCxnSpPr>
        <p:spPr>
          <a:xfrm flipH="1">
            <a:off x="536150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48" idx="5"/>
            <a:endCxn id="47" idx="0"/>
          </p:cNvCxnSpPr>
          <p:nvPr/>
        </p:nvCxnSpPr>
        <p:spPr>
          <a:xfrm>
            <a:off x="5458298" y="4253938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47" idx="5"/>
            <a:endCxn id="45" idx="1"/>
          </p:cNvCxnSpPr>
          <p:nvPr/>
        </p:nvCxnSpPr>
        <p:spPr>
          <a:xfrm>
            <a:off x="5746330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45" idx="5"/>
            <a:endCxn id="50" idx="1"/>
          </p:cNvCxnSpPr>
          <p:nvPr/>
        </p:nvCxnSpPr>
        <p:spPr>
          <a:xfrm>
            <a:off x="6034362" y="5310055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45" idx="3"/>
            <a:endCxn id="49" idx="0"/>
          </p:cNvCxnSpPr>
          <p:nvPr/>
        </p:nvCxnSpPr>
        <p:spPr>
          <a:xfrm flipH="1">
            <a:off x="5649536" y="5310055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46" idx="3"/>
            <a:endCxn id="51" idx="7"/>
          </p:cNvCxnSpPr>
          <p:nvPr/>
        </p:nvCxnSpPr>
        <p:spPr>
          <a:xfrm flipH="1">
            <a:off x="5098258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41" idx="5"/>
            <a:endCxn id="51" idx="1"/>
          </p:cNvCxnSpPr>
          <p:nvPr/>
        </p:nvCxnSpPr>
        <p:spPr>
          <a:xfrm>
            <a:off x="4810226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41" idx="3"/>
            <a:endCxn id="54" idx="7"/>
          </p:cNvCxnSpPr>
          <p:nvPr/>
        </p:nvCxnSpPr>
        <p:spPr>
          <a:xfrm flipH="1">
            <a:off x="4450186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stCxn id="40" idx="3"/>
            <a:endCxn id="53" idx="7"/>
          </p:cNvCxnSpPr>
          <p:nvPr/>
        </p:nvCxnSpPr>
        <p:spPr>
          <a:xfrm flipH="1">
            <a:off x="380211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39" idx="5"/>
            <a:endCxn id="53" idx="1"/>
          </p:cNvCxnSpPr>
          <p:nvPr/>
        </p:nvCxnSpPr>
        <p:spPr>
          <a:xfrm>
            <a:off x="344207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stCxn id="39" idx="3"/>
            <a:endCxn id="52" idx="7"/>
          </p:cNvCxnSpPr>
          <p:nvPr/>
        </p:nvCxnSpPr>
        <p:spPr>
          <a:xfrm flipH="1">
            <a:off x="3226050" y="5310055"/>
            <a:ext cx="2243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38" idx="5"/>
            <a:endCxn id="52" idx="1"/>
          </p:cNvCxnSpPr>
          <p:nvPr/>
        </p:nvCxnSpPr>
        <p:spPr>
          <a:xfrm>
            <a:off x="2938018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stCxn id="38" idx="3"/>
            <a:endCxn id="42" idx="7"/>
          </p:cNvCxnSpPr>
          <p:nvPr/>
        </p:nvCxnSpPr>
        <p:spPr>
          <a:xfrm flipH="1">
            <a:off x="2433962" y="5310055"/>
            <a:ext cx="310468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623272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" name="Straight Arrow Connector 99"/>
          <p:cNvCxnSpPr>
            <a:stCxn id="36" idx="4"/>
            <a:endCxn id="44" idx="0"/>
          </p:cNvCxnSpPr>
          <p:nvPr/>
        </p:nvCxnSpPr>
        <p:spPr>
          <a:xfrm flipH="1">
            <a:off x="6801664" y="4291416"/>
            <a:ext cx="106661" cy="800201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37" idx="4"/>
            <a:endCxn id="99" idx="0"/>
          </p:cNvCxnSpPr>
          <p:nvPr/>
        </p:nvCxnSpPr>
        <p:spPr>
          <a:xfrm>
            <a:off x="6369616" y="4291416"/>
            <a:ext cx="0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stCxn id="44" idx="4"/>
            <a:endCxn id="43" idx="0"/>
          </p:cNvCxnSpPr>
          <p:nvPr/>
        </p:nvCxnSpPr>
        <p:spPr>
          <a:xfrm>
            <a:off x="6801664" y="5347533"/>
            <a:ext cx="111273" cy="2241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99" idx="5"/>
            <a:endCxn id="44" idx="1"/>
          </p:cNvCxnSpPr>
          <p:nvPr/>
        </p:nvCxnSpPr>
        <p:spPr>
          <a:xfrm>
            <a:off x="6466410" y="4830002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35" idx="5"/>
            <a:endCxn id="99" idx="1"/>
          </p:cNvCxnSpPr>
          <p:nvPr/>
        </p:nvCxnSpPr>
        <p:spPr>
          <a:xfrm>
            <a:off x="6034362" y="4253938"/>
            <a:ext cx="238460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>
            <a:stCxn id="48" idx="3"/>
          </p:cNvCxnSpPr>
          <p:nvPr/>
        </p:nvCxnSpPr>
        <p:spPr>
          <a:xfrm flipH="1">
            <a:off x="5066344" y="4253938"/>
            <a:ext cx="198366" cy="35762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34" idx="3"/>
            <a:endCxn id="41" idx="7"/>
          </p:cNvCxnSpPr>
          <p:nvPr/>
        </p:nvCxnSpPr>
        <p:spPr>
          <a:xfrm flipH="1">
            <a:off x="4810226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>
            <a:stCxn id="26" idx="3"/>
            <a:endCxn id="33" idx="7"/>
          </p:cNvCxnSpPr>
          <p:nvPr/>
        </p:nvCxnSpPr>
        <p:spPr>
          <a:xfrm flipH="1">
            <a:off x="4450186" y="4253938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stCxn id="33" idx="3"/>
            <a:endCxn id="40" idx="7"/>
          </p:cNvCxnSpPr>
          <p:nvPr/>
        </p:nvCxnSpPr>
        <p:spPr>
          <a:xfrm flipH="1">
            <a:off x="4162154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33" idx="4"/>
            <a:endCxn id="54" idx="1"/>
          </p:cNvCxnSpPr>
          <p:nvPr/>
        </p:nvCxnSpPr>
        <p:spPr>
          <a:xfrm flipH="1">
            <a:off x="4256598" y="4867480"/>
            <a:ext cx="96794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stCxn id="27" idx="3"/>
            <a:endCxn id="32" idx="0"/>
          </p:cNvCxnSpPr>
          <p:nvPr/>
        </p:nvCxnSpPr>
        <p:spPr>
          <a:xfrm flipH="1">
            <a:off x="3705320" y="4253938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32" idx="3"/>
            <a:endCxn id="39" idx="0"/>
          </p:cNvCxnSpPr>
          <p:nvPr/>
        </p:nvCxnSpPr>
        <p:spPr>
          <a:xfrm flipH="1">
            <a:off x="3345280" y="4830002"/>
            <a:ext cx="263246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31" idx="3"/>
            <a:endCxn id="38" idx="0"/>
          </p:cNvCxnSpPr>
          <p:nvPr/>
        </p:nvCxnSpPr>
        <p:spPr>
          <a:xfrm flipH="1">
            <a:off x="284122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30" idx="4"/>
            <a:endCxn id="31" idx="0"/>
          </p:cNvCxnSpPr>
          <p:nvPr/>
        </p:nvCxnSpPr>
        <p:spPr>
          <a:xfrm>
            <a:off x="3129256" y="3715352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stCxn id="28" idx="3"/>
            <a:endCxn id="31" idx="0"/>
          </p:cNvCxnSpPr>
          <p:nvPr/>
        </p:nvCxnSpPr>
        <p:spPr>
          <a:xfrm flipH="1">
            <a:off x="3129256" y="4253938"/>
            <a:ext cx="119230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2560320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6" name="Straight Arrow Connector 115"/>
          <p:cNvCxnSpPr>
            <a:stCxn id="30" idx="3"/>
            <a:endCxn id="115" idx="0"/>
          </p:cNvCxnSpPr>
          <p:nvPr/>
        </p:nvCxnSpPr>
        <p:spPr>
          <a:xfrm flipH="1">
            <a:off x="2697208" y="3677874"/>
            <a:ext cx="335254" cy="93369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stCxn id="115" idx="3"/>
            <a:endCxn id="42" idx="0"/>
          </p:cNvCxnSpPr>
          <p:nvPr/>
        </p:nvCxnSpPr>
        <p:spPr>
          <a:xfrm flipH="1">
            <a:off x="2337168" y="4830002"/>
            <a:ext cx="263246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03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Oval 220"/>
          <p:cNvSpPr/>
          <p:nvPr/>
        </p:nvSpPr>
        <p:spPr>
          <a:xfrm>
            <a:off x="4839763" y="1322480"/>
            <a:ext cx="299743" cy="277013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2" name="Oval 221"/>
          <p:cNvSpPr/>
          <p:nvPr/>
        </p:nvSpPr>
        <p:spPr>
          <a:xfrm>
            <a:off x="733245" y="1322481"/>
            <a:ext cx="299743" cy="277013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" name="Oval 222"/>
          <p:cNvSpPr/>
          <p:nvPr/>
        </p:nvSpPr>
        <p:spPr>
          <a:xfrm>
            <a:off x="2369547" y="1296603"/>
            <a:ext cx="299743" cy="27701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4" name="Oval 223"/>
          <p:cNvSpPr/>
          <p:nvPr/>
        </p:nvSpPr>
        <p:spPr>
          <a:xfrm>
            <a:off x="6674123" y="1322480"/>
            <a:ext cx="299743" cy="27701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5" name="TextBox 224"/>
          <p:cNvSpPr txBox="1"/>
          <p:nvPr/>
        </p:nvSpPr>
        <p:spPr>
          <a:xfrm>
            <a:off x="1103319" y="1296603"/>
            <a:ext cx="691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Learned</a:t>
            </a:r>
            <a:endParaRPr lang="en-US" sz="1200" dirty="0"/>
          </a:p>
        </p:txBody>
      </p:sp>
      <p:sp>
        <p:nvSpPr>
          <p:cNvPr id="226" name="TextBox 225"/>
          <p:cNvSpPr txBox="1"/>
          <p:nvPr/>
        </p:nvSpPr>
        <p:spPr>
          <a:xfrm>
            <a:off x="5157734" y="1296603"/>
            <a:ext cx="1120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Ready to Learn</a:t>
            </a:r>
            <a:endParaRPr lang="en-US" sz="1200" dirty="0"/>
          </a:p>
        </p:txBody>
      </p:sp>
      <p:sp>
        <p:nvSpPr>
          <p:cNvPr id="227" name="TextBox 226"/>
          <p:cNvSpPr txBox="1"/>
          <p:nvPr/>
        </p:nvSpPr>
        <p:spPr>
          <a:xfrm>
            <a:off x="2669299" y="1296617"/>
            <a:ext cx="1774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Deemed to </a:t>
            </a:r>
            <a:r>
              <a:rPr lang="en-US" sz="1200" dirty="0"/>
              <a:t>H</a:t>
            </a:r>
            <a:r>
              <a:rPr lang="en-US" sz="1200" dirty="0" smtClean="0"/>
              <a:t>ave Learned</a:t>
            </a:r>
            <a:endParaRPr lang="en-US" sz="1200" dirty="0"/>
          </a:p>
        </p:txBody>
      </p:sp>
      <p:sp>
        <p:nvSpPr>
          <p:cNvPr id="228" name="TextBox 227"/>
          <p:cNvSpPr txBox="1"/>
          <p:nvPr/>
        </p:nvSpPr>
        <p:spPr>
          <a:xfrm>
            <a:off x="6973866" y="1324026"/>
            <a:ext cx="1387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 Ready to Learn</a:t>
            </a:r>
            <a:endParaRPr lang="en-US" sz="1200" dirty="0"/>
          </a:p>
        </p:txBody>
      </p:sp>
      <p:sp>
        <p:nvSpPr>
          <p:cNvPr id="123" name="TextBox 21"/>
          <p:cNvSpPr txBox="1">
            <a:spLocks noChangeArrowheads="1"/>
          </p:cNvSpPr>
          <p:nvPr/>
        </p:nvSpPr>
        <p:spPr bwMode="auto">
          <a:xfrm>
            <a:off x="0" y="121915"/>
            <a:ext cx="9144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5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Progress is identified ‘in the background’ across all activities from ‘counting to 10’ up to ‘graphical transformations’</a:t>
            </a:r>
            <a:endParaRPr lang="en-GB" sz="1750" b="1" i="1" dirty="0">
              <a:solidFill>
                <a:srgbClr val="FFFFFF"/>
              </a:solidFill>
              <a:latin typeface="Arial Black"/>
              <a:ea typeface="+mj-ea"/>
              <a:cs typeface="Arial Black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76544" y="1923265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28472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16504" y="2403318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568432" y="2403318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512648" y="2403318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864576" y="2403318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224616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00680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76544" y="2883372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216504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864576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208392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568432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51264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576544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92847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0839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560320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99236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9236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68432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16504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864576" y="4611564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800680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771437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232728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270433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20839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92847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576544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2200280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6776049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66477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800680" y="5091617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5224616" y="5091617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512648" y="4611564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224616" y="4035500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5512648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232728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864576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2992368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568432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4216504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>
            <a:stCxn id="16" idx="5"/>
            <a:endCxn id="19" idx="1"/>
          </p:cNvCxnSpPr>
          <p:nvPr/>
        </p:nvCxnSpPr>
        <p:spPr>
          <a:xfrm>
            <a:off x="5746330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5" idx="5"/>
            <a:endCxn id="37" idx="1"/>
          </p:cNvCxnSpPr>
          <p:nvPr/>
        </p:nvCxnSpPr>
        <p:spPr>
          <a:xfrm>
            <a:off x="5746330" y="3677874"/>
            <a:ext cx="52649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18" idx="1"/>
          </p:cNvCxnSpPr>
          <p:nvPr/>
        </p:nvCxnSpPr>
        <p:spPr>
          <a:xfrm>
            <a:off x="5066344" y="2691350"/>
            <a:ext cx="198366" cy="229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12" idx="5"/>
            <a:endCxn id="16" idx="1"/>
          </p:cNvCxnSpPr>
          <p:nvPr/>
        </p:nvCxnSpPr>
        <p:spPr>
          <a:xfrm>
            <a:off x="4810226" y="2141703"/>
            <a:ext cx="74251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8" idx="4"/>
          </p:cNvCxnSpPr>
          <p:nvPr/>
        </p:nvCxnSpPr>
        <p:spPr>
          <a:xfrm>
            <a:off x="5361504" y="3139288"/>
            <a:ext cx="272168" cy="308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25" idx="5"/>
            <a:endCxn id="35" idx="1"/>
          </p:cNvCxnSpPr>
          <p:nvPr/>
        </p:nvCxnSpPr>
        <p:spPr>
          <a:xfrm>
            <a:off x="5746330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endCxn id="22" idx="7"/>
          </p:cNvCxnSpPr>
          <p:nvPr/>
        </p:nvCxnSpPr>
        <p:spPr>
          <a:xfrm flipH="1">
            <a:off x="5098258" y="3171405"/>
            <a:ext cx="256118" cy="325509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12" idx="5"/>
            <a:endCxn id="17" idx="0"/>
          </p:cNvCxnSpPr>
          <p:nvPr/>
        </p:nvCxnSpPr>
        <p:spPr>
          <a:xfrm>
            <a:off x="4810226" y="2141703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23" idx="5"/>
            <a:endCxn id="24" idx="1"/>
          </p:cNvCxnSpPr>
          <p:nvPr/>
        </p:nvCxnSpPr>
        <p:spPr>
          <a:xfrm>
            <a:off x="3442074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25" idx="5"/>
            <a:endCxn id="36" idx="1"/>
          </p:cNvCxnSpPr>
          <p:nvPr/>
        </p:nvCxnSpPr>
        <p:spPr>
          <a:xfrm>
            <a:off x="5746330" y="3677874"/>
            <a:ext cx="1065201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23" idx="4"/>
            <a:endCxn id="30" idx="0"/>
          </p:cNvCxnSpPr>
          <p:nvPr/>
        </p:nvCxnSpPr>
        <p:spPr>
          <a:xfrm flipH="1">
            <a:off x="3129256" y="3139288"/>
            <a:ext cx="216024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12" idx="3"/>
            <a:endCxn id="15" idx="7"/>
          </p:cNvCxnSpPr>
          <p:nvPr/>
        </p:nvCxnSpPr>
        <p:spPr>
          <a:xfrm flipH="1">
            <a:off x="3802114" y="2141703"/>
            <a:ext cx="81452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3"/>
            <a:endCxn id="23" idx="7"/>
          </p:cNvCxnSpPr>
          <p:nvPr/>
        </p:nvCxnSpPr>
        <p:spPr>
          <a:xfrm flipH="1">
            <a:off x="3442074" y="2621756"/>
            <a:ext cx="166452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23" idx="3"/>
            <a:endCxn id="29" idx="7"/>
          </p:cNvCxnSpPr>
          <p:nvPr/>
        </p:nvCxnSpPr>
        <p:spPr>
          <a:xfrm flipH="1">
            <a:off x="2794002" y="3101810"/>
            <a:ext cx="45448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2" idx="3"/>
            <a:endCxn id="14" idx="7"/>
          </p:cNvCxnSpPr>
          <p:nvPr/>
        </p:nvCxnSpPr>
        <p:spPr>
          <a:xfrm flipH="1">
            <a:off x="4450186" y="2141703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7" idx="3"/>
          </p:cNvCxnSpPr>
          <p:nvPr/>
        </p:nvCxnSpPr>
        <p:spPr>
          <a:xfrm flipH="1">
            <a:off x="4202248" y="2621756"/>
            <a:ext cx="702422" cy="4536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14" idx="3"/>
            <a:endCxn id="13" idx="7"/>
          </p:cNvCxnSpPr>
          <p:nvPr/>
        </p:nvCxnSpPr>
        <p:spPr>
          <a:xfrm flipH="1">
            <a:off x="4162154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17" idx="3"/>
            <a:endCxn id="20" idx="7"/>
          </p:cNvCxnSpPr>
          <p:nvPr/>
        </p:nvCxnSpPr>
        <p:spPr>
          <a:xfrm flipH="1">
            <a:off x="4810226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20" idx="3"/>
            <a:endCxn id="21" idx="7"/>
          </p:cNvCxnSpPr>
          <p:nvPr/>
        </p:nvCxnSpPr>
        <p:spPr>
          <a:xfrm flipH="1">
            <a:off x="4450186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20" idx="3"/>
            <a:endCxn id="24" idx="7"/>
          </p:cNvCxnSpPr>
          <p:nvPr/>
        </p:nvCxnSpPr>
        <p:spPr>
          <a:xfrm flipH="1">
            <a:off x="3802114" y="3101810"/>
            <a:ext cx="81452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13" idx="3"/>
            <a:endCxn id="24" idx="0"/>
          </p:cNvCxnSpPr>
          <p:nvPr/>
        </p:nvCxnSpPr>
        <p:spPr>
          <a:xfrm flipH="1">
            <a:off x="3705320" y="3101810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16" idx="3"/>
            <a:endCxn id="18" idx="7"/>
          </p:cNvCxnSpPr>
          <p:nvPr/>
        </p:nvCxnSpPr>
        <p:spPr>
          <a:xfrm flipH="1">
            <a:off x="5458298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0" idx="5"/>
            <a:endCxn id="22" idx="1"/>
          </p:cNvCxnSpPr>
          <p:nvPr/>
        </p:nvCxnSpPr>
        <p:spPr>
          <a:xfrm>
            <a:off x="4810226" y="3101810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25" idx="3"/>
            <a:endCxn id="48" idx="7"/>
          </p:cNvCxnSpPr>
          <p:nvPr/>
        </p:nvCxnSpPr>
        <p:spPr>
          <a:xfrm flipH="1">
            <a:off x="5458298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22" idx="5"/>
            <a:endCxn id="48" idx="1"/>
          </p:cNvCxnSpPr>
          <p:nvPr/>
        </p:nvCxnSpPr>
        <p:spPr>
          <a:xfrm>
            <a:off x="5098258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22" idx="3"/>
            <a:endCxn id="26" idx="7"/>
          </p:cNvCxnSpPr>
          <p:nvPr/>
        </p:nvCxnSpPr>
        <p:spPr>
          <a:xfrm flipH="1">
            <a:off x="4810226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22" idx="3"/>
            <a:endCxn id="27" idx="7"/>
          </p:cNvCxnSpPr>
          <p:nvPr/>
        </p:nvCxnSpPr>
        <p:spPr>
          <a:xfrm flipH="1">
            <a:off x="4162154" y="3677874"/>
            <a:ext cx="742516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21" idx="3"/>
            <a:endCxn id="27" idx="0"/>
          </p:cNvCxnSpPr>
          <p:nvPr/>
        </p:nvCxnSpPr>
        <p:spPr>
          <a:xfrm flipH="1">
            <a:off x="4065360" y="3677874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24" idx="5"/>
            <a:endCxn id="27" idx="0"/>
          </p:cNvCxnSpPr>
          <p:nvPr/>
        </p:nvCxnSpPr>
        <p:spPr>
          <a:xfrm>
            <a:off x="3802114" y="3677874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24" idx="3"/>
            <a:endCxn id="28" idx="7"/>
          </p:cNvCxnSpPr>
          <p:nvPr/>
        </p:nvCxnSpPr>
        <p:spPr>
          <a:xfrm flipH="1">
            <a:off x="3442074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23" idx="4"/>
            <a:endCxn id="28" idx="0"/>
          </p:cNvCxnSpPr>
          <p:nvPr/>
        </p:nvCxnSpPr>
        <p:spPr>
          <a:xfrm>
            <a:off x="3345280" y="3139288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stCxn id="47" idx="3"/>
            <a:endCxn id="46" idx="0"/>
          </p:cNvCxnSpPr>
          <p:nvPr/>
        </p:nvCxnSpPr>
        <p:spPr>
          <a:xfrm flipH="1">
            <a:off x="536150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48" idx="5"/>
            <a:endCxn id="47" idx="0"/>
          </p:cNvCxnSpPr>
          <p:nvPr/>
        </p:nvCxnSpPr>
        <p:spPr>
          <a:xfrm>
            <a:off x="5458298" y="4253938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47" idx="5"/>
            <a:endCxn id="45" idx="1"/>
          </p:cNvCxnSpPr>
          <p:nvPr/>
        </p:nvCxnSpPr>
        <p:spPr>
          <a:xfrm>
            <a:off x="5746330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45" idx="5"/>
            <a:endCxn id="50" idx="1"/>
          </p:cNvCxnSpPr>
          <p:nvPr/>
        </p:nvCxnSpPr>
        <p:spPr>
          <a:xfrm>
            <a:off x="6034362" y="5310055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45" idx="3"/>
            <a:endCxn id="49" idx="0"/>
          </p:cNvCxnSpPr>
          <p:nvPr/>
        </p:nvCxnSpPr>
        <p:spPr>
          <a:xfrm flipH="1">
            <a:off x="5649536" y="5310055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46" idx="3"/>
            <a:endCxn id="51" idx="7"/>
          </p:cNvCxnSpPr>
          <p:nvPr/>
        </p:nvCxnSpPr>
        <p:spPr>
          <a:xfrm flipH="1">
            <a:off x="5098258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41" idx="5"/>
            <a:endCxn id="51" idx="1"/>
          </p:cNvCxnSpPr>
          <p:nvPr/>
        </p:nvCxnSpPr>
        <p:spPr>
          <a:xfrm>
            <a:off x="4810226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41" idx="3"/>
            <a:endCxn id="54" idx="7"/>
          </p:cNvCxnSpPr>
          <p:nvPr/>
        </p:nvCxnSpPr>
        <p:spPr>
          <a:xfrm flipH="1">
            <a:off x="4450186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stCxn id="40" idx="3"/>
            <a:endCxn id="53" idx="7"/>
          </p:cNvCxnSpPr>
          <p:nvPr/>
        </p:nvCxnSpPr>
        <p:spPr>
          <a:xfrm flipH="1">
            <a:off x="380211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39" idx="5"/>
            <a:endCxn id="53" idx="1"/>
          </p:cNvCxnSpPr>
          <p:nvPr/>
        </p:nvCxnSpPr>
        <p:spPr>
          <a:xfrm>
            <a:off x="344207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stCxn id="39" idx="3"/>
            <a:endCxn id="52" idx="7"/>
          </p:cNvCxnSpPr>
          <p:nvPr/>
        </p:nvCxnSpPr>
        <p:spPr>
          <a:xfrm flipH="1">
            <a:off x="3226050" y="5310055"/>
            <a:ext cx="2243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38" idx="5"/>
            <a:endCxn id="52" idx="1"/>
          </p:cNvCxnSpPr>
          <p:nvPr/>
        </p:nvCxnSpPr>
        <p:spPr>
          <a:xfrm>
            <a:off x="2938018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stCxn id="38" idx="3"/>
            <a:endCxn id="42" idx="7"/>
          </p:cNvCxnSpPr>
          <p:nvPr/>
        </p:nvCxnSpPr>
        <p:spPr>
          <a:xfrm flipH="1">
            <a:off x="2433962" y="5310055"/>
            <a:ext cx="310468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623272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" name="Straight Arrow Connector 99"/>
          <p:cNvCxnSpPr>
            <a:stCxn id="36" idx="4"/>
            <a:endCxn id="44" idx="0"/>
          </p:cNvCxnSpPr>
          <p:nvPr/>
        </p:nvCxnSpPr>
        <p:spPr>
          <a:xfrm flipH="1">
            <a:off x="6801664" y="4291416"/>
            <a:ext cx="106661" cy="800201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37" idx="4"/>
            <a:endCxn id="99" idx="0"/>
          </p:cNvCxnSpPr>
          <p:nvPr/>
        </p:nvCxnSpPr>
        <p:spPr>
          <a:xfrm>
            <a:off x="6369616" y="4291416"/>
            <a:ext cx="0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stCxn id="44" idx="4"/>
            <a:endCxn id="43" idx="0"/>
          </p:cNvCxnSpPr>
          <p:nvPr/>
        </p:nvCxnSpPr>
        <p:spPr>
          <a:xfrm>
            <a:off x="6801664" y="5347533"/>
            <a:ext cx="111273" cy="2241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99" idx="5"/>
            <a:endCxn id="44" idx="1"/>
          </p:cNvCxnSpPr>
          <p:nvPr/>
        </p:nvCxnSpPr>
        <p:spPr>
          <a:xfrm>
            <a:off x="6466410" y="4830002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35" idx="5"/>
            <a:endCxn id="99" idx="1"/>
          </p:cNvCxnSpPr>
          <p:nvPr/>
        </p:nvCxnSpPr>
        <p:spPr>
          <a:xfrm>
            <a:off x="6034362" y="4253938"/>
            <a:ext cx="238460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>
            <a:stCxn id="48" idx="3"/>
          </p:cNvCxnSpPr>
          <p:nvPr/>
        </p:nvCxnSpPr>
        <p:spPr>
          <a:xfrm flipH="1">
            <a:off x="5066344" y="4253938"/>
            <a:ext cx="198366" cy="35762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34" idx="3"/>
            <a:endCxn id="41" idx="7"/>
          </p:cNvCxnSpPr>
          <p:nvPr/>
        </p:nvCxnSpPr>
        <p:spPr>
          <a:xfrm flipH="1">
            <a:off x="4810226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>
            <a:stCxn id="26" idx="3"/>
            <a:endCxn id="33" idx="7"/>
          </p:cNvCxnSpPr>
          <p:nvPr/>
        </p:nvCxnSpPr>
        <p:spPr>
          <a:xfrm flipH="1">
            <a:off x="4450186" y="4253938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stCxn id="33" idx="3"/>
            <a:endCxn id="40" idx="7"/>
          </p:cNvCxnSpPr>
          <p:nvPr/>
        </p:nvCxnSpPr>
        <p:spPr>
          <a:xfrm flipH="1">
            <a:off x="4162154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33" idx="4"/>
            <a:endCxn id="54" idx="1"/>
          </p:cNvCxnSpPr>
          <p:nvPr/>
        </p:nvCxnSpPr>
        <p:spPr>
          <a:xfrm flipH="1">
            <a:off x="4256598" y="4867480"/>
            <a:ext cx="96794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stCxn id="27" idx="3"/>
            <a:endCxn id="32" idx="0"/>
          </p:cNvCxnSpPr>
          <p:nvPr/>
        </p:nvCxnSpPr>
        <p:spPr>
          <a:xfrm flipH="1">
            <a:off x="3705320" y="4253938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32" idx="3"/>
            <a:endCxn id="39" idx="0"/>
          </p:cNvCxnSpPr>
          <p:nvPr/>
        </p:nvCxnSpPr>
        <p:spPr>
          <a:xfrm flipH="1">
            <a:off x="3345280" y="4830002"/>
            <a:ext cx="263246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31" idx="3"/>
            <a:endCxn id="38" idx="0"/>
          </p:cNvCxnSpPr>
          <p:nvPr/>
        </p:nvCxnSpPr>
        <p:spPr>
          <a:xfrm flipH="1">
            <a:off x="284122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30" idx="4"/>
            <a:endCxn id="31" idx="0"/>
          </p:cNvCxnSpPr>
          <p:nvPr/>
        </p:nvCxnSpPr>
        <p:spPr>
          <a:xfrm>
            <a:off x="3129256" y="3715352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stCxn id="28" idx="3"/>
            <a:endCxn id="31" idx="0"/>
          </p:cNvCxnSpPr>
          <p:nvPr/>
        </p:nvCxnSpPr>
        <p:spPr>
          <a:xfrm flipH="1">
            <a:off x="3129256" y="4253938"/>
            <a:ext cx="119230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2560320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6" name="Straight Arrow Connector 115"/>
          <p:cNvCxnSpPr>
            <a:stCxn id="30" idx="3"/>
            <a:endCxn id="115" idx="0"/>
          </p:cNvCxnSpPr>
          <p:nvPr/>
        </p:nvCxnSpPr>
        <p:spPr>
          <a:xfrm flipH="1">
            <a:off x="2697208" y="3677874"/>
            <a:ext cx="335254" cy="93369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stCxn id="115" idx="3"/>
            <a:endCxn id="42" idx="0"/>
          </p:cNvCxnSpPr>
          <p:nvPr/>
        </p:nvCxnSpPr>
        <p:spPr>
          <a:xfrm flipH="1">
            <a:off x="2337168" y="4830002"/>
            <a:ext cx="263246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/>
          <p:cNvSpPr/>
          <p:nvPr/>
        </p:nvSpPr>
        <p:spPr>
          <a:xfrm>
            <a:off x="166704" y="1136719"/>
            <a:ext cx="2106976" cy="596766"/>
          </a:xfrm>
          <a:prstGeom prst="roundRect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144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4381" y="159308"/>
            <a:ext cx="5282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i="1" dirty="0" smtClean="0">
                <a:solidFill>
                  <a:schemeClr val="bg1"/>
                </a:solidFill>
                <a:latin typeface="Arial Black" pitchFamily="34" charset="0"/>
              </a:rPr>
              <a:t>Well designed questions must form the heart of any resource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117" y="2056071"/>
            <a:ext cx="2133600" cy="21336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r="35611"/>
          <a:stretch/>
        </p:blipFill>
        <p:spPr>
          <a:xfrm>
            <a:off x="6864948" y="2816629"/>
            <a:ext cx="1938338" cy="9286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r="54707"/>
          <a:stretch/>
        </p:blipFill>
        <p:spPr>
          <a:xfrm>
            <a:off x="4721496" y="4802474"/>
            <a:ext cx="878914" cy="12858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7076" y="4771234"/>
            <a:ext cx="1971106" cy="11986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Right Arrow 13"/>
          <p:cNvSpPr/>
          <p:nvPr/>
        </p:nvSpPr>
        <p:spPr>
          <a:xfrm>
            <a:off x="5899697" y="5241218"/>
            <a:ext cx="504825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ight Arrow 14"/>
          <p:cNvSpPr/>
          <p:nvPr/>
        </p:nvSpPr>
        <p:spPr>
          <a:xfrm>
            <a:off x="4134117" y="5160622"/>
            <a:ext cx="504825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ight Arrow 15"/>
          <p:cNvSpPr/>
          <p:nvPr/>
        </p:nvSpPr>
        <p:spPr>
          <a:xfrm>
            <a:off x="6313920" y="2941896"/>
            <a:ext cx="504825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Freeform 18"/>
          <p:cNvSpPr/>
          <p:nvPr/>
        </p:nvSpPr>
        <p:spPr>
          <a:xfrm>
            <a:off x="2554432" y="1039528"/>
            <a:ext cx="572587" cy="5707781"/>
          </a:xfrm>
          <a:custGeom>
            <a:avLst/>
            <a:gdLst>
              <a:gd name="connsiteX0" fmla="*/ 231006 w 572587"/>
              <a:gd name="connsiteY0" fmla="*/ 0 h 5399773"/>
              <a:gd name="connsiteX1" fmla="*/ 567891 w 572587"/>
              <a:gd name="connsiteY1" fmla="*/ 1472665 h 5399773"/>
              <a:gd name="connsiteX2" fmla="*/ 9625 w 572587"/>
              <a:gd name="connsiteY2" fmla="*/ 2021305 h 5399773"/>
              <a:gd name="connsiteX3" fmla="*/ 442762 w 572587"/>
              <a:gd name="connsiteY3" fmla="*/ 3205213 h 5399773"/>
              <a:gd name="connsiteX4" fmla="*/ 105878 w 572587"/>
              <a:gd name="connsiteY4" fmla="*/ 3917482 h 5399773"/>
              <a:gd name="connsiteX5" fmla="*/ 442762 w 572587"/>
              <a:gd name="connsiteY5" fmla="*/ 4745255 h 5399773"/>
              <a:gd name="connsiteX6" fmla="*/ 0 w 572587"/>
              <a:gd name="connsiteY6" fmla="*/ 5399773 h 539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587" h="5399773">
                <a:moveTo>
                  <a:pt x="231006" y="0"/>
                </a:moveTo>
                <a:cubicBezTo>
                  <a:pt x="417897" y="567890"/>
                  <a:pt x="604788" y="1135781"/>
                  <a:pt x="567891" y="1472665"/>
                </a:cubicBezTo>
                <a:cubicBezTo>
                  <a:pt x="530994" y="1809549"/>
                  <a:pt x="30480" y="1732547"/>
                  <a:pt x="9625" y="2021305"/>
                </a:cubicBezTo>
                <a:cubicBezTo>
                  <a:pt x="-11230" y="2310063"/>
                  <a:pt x="426720" y="2889184"/>
                  <a:pt x="442762" y="3205213"/>
                </a:cubicBezTo>
                <a:cubicBezTo>
                  <a:pt x="458804" y="3521243"/>
                  <a:pt x="105878" y="3660808"/>
                  <a:pt x="105878" y="3917482"/>
                </a:cubicBezTo>
                <a:cubicBezTo>
                  <a:pt x="105878" y="4174156"/>
                  <a:pt x="460408" y="4498207"/>
                  <a:pt x="442762" y="4745255"/>
                </a:cubicBezTo>
                <a:cubicBezTo>
                  <a:pt x="425116" y="4992303"/>
                  <a:pt x="212558" y="5196038"/>
                  <a:pt x="0" y="539977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3584382" y="1232822"/>
            <a:ext cx="535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Mangahigh approach</a:t>
            </a:r>
            <a:endParaRPr lang="en-GB" b="1" u="sng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9976" y="1232822"/>
            <a:ext cx="2733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Typical worksheet approach</a:t>
            </a:r>
            <a:endParaRPr lang="en-GB" b="1" u="sng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515" y="2151321"/>
            <a:ext cx="21812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38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0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Oval 220"/>
          <p:cNvSpPr/>
          <p:nvPr/>
        </p:nvSpPr>
        <p:spPr>
          <a:xfrm>
            <a:off x="4839763" y="1322480"/>
            <a:ext cx="299743" cy="277013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2" name="Oval 221"/>
          <p:cNvSpPr/>
          <p:nvPr/>
        </p:nvSpPr>
        <p:spPr>
          <a:xfrm>
            <a:off x="733245" y="1322481"/>
            <a:ext cx="299743" cy="277013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" name="Oval 222"/>
          <p:cNvSpPr/>
          <p:nvPr/>
        </p:nvSpPr>
        <p:spPr>
          <a:xfrm>
            <a:off x="2369547" y="1296603"/>
            <a:ext cx="299743" cy="27701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4" name="Oval 223"/>
          <p:cNvSpPr/>
          <p:nvPr/>
        </p:nvSpPr>
        <p:spPr>
          <a:xfrm>
            <a:off x="6674123" y="1322480"/>
            <a:ext cx="299743" cy="27701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5" name="TextBox 224"/>
          <p:cNvSpPr txBox="1"/>
          <p:nvPr/>
        </p:nvSpPr>
        <p:spPr>
          <a:xfrm>
            <a:off x="1103319" y="1296603"/>
            <a:ext cx="691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Learned</a:t>
            </a:r>
            <a:endParaRPr lang="en-US" sz="1200" dirty="0"/>
          </a:p>
        </p:txBody>
      </p:sp>
      <p:sp>
        <p:nvSpPr>
          <p:cNvPr id="226" name="TextBox 225"/>
          <p:cNvSpPr txBox="1"/>
          <p:nvPr/>
        </p:nvSpPr>
        <p:spPr>
          <a:xfrm>
            <a:off x="5157734" y="1296603"/>
            <a:ext cx="1120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Ready to Learn</a:t>
            </a:r>
            <a:endParaRPr lang="en-US" sz="1200" dirty="0"/>
          </a:p>
        </p:txBody>
      </p:sp>
      <p:sp>
        <p:nvSpPr>
          <p:cNvPr id="227" name="TextBox 226"/>
          <p:cNvSpPr txBox="1"/>
          <p:nvPr/>
        </p:nvSpPr>
        <p:spPr>
          <a:xfrm>
            <a:off x="2669299" y="1296617"/>
            <a:ext cx="1774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Deemed to </a:t>
            </a:r>
            <a:r>
              <a:rPr lang="en-US" sz="1200" dirty="0"/>
              <a:t>H</a:t>
            </a:r>
            <a:r>
              <a:rPr lang="en-US" sz="1200" dirty="0" smtClean="0"/>
              <a:t>ave Learned</a:t>
            </a:r>
            <a:endParaRPr lang="en-US" sz="1200" dirty="0"/>
          </a:p>
        </p:txBody>
      </p:sp>
      <p:sp>
        <p:nvSpPr>
          <p:cNvPr id="228" name="TextBox 227"/>
          <p:cNvSpPr txBox="1"/>
          <p:nvPr/>
        </p:nvSpPr>
        <p:spPr>
          <a:xfrm>
            <a:off x="6973866" y="1324026"/>
            <a:ext cx="1387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 Ready to Learn</a:t>
            </a:r>
            <a:endParaRPr lang="en-US" sz="1200" dirty="0"/>
          </a:p>
        </p:txBody>
      </p:sp>
      <p:sp>
        <p:nvSpPr>
          <p:cNvPr id="123" name="TextBox 21"/>
          <p:cNvSpPr txBox="1">
            <a:spLocks noChangeArrowheads="1"/>
          </p:cNvSpPr>
          <p:nvPr/>
        </p:nvSpPr>
        <p:spPr bwMode="auto">
          <a:xfrm>
            <a:off x="0" y="121915"/>
            <a:ext cx="9144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5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Progress is identified ‘in the background’ across all activities from ‘counting to 10’ up to ‘graphical transformations’</a:t>
            </a:r>
            <a:endParaRPr lang="en-GB" sz="1750" b="1" i="1" dirty="0">
              <a:solidFill>
                <a:srgbClr val="FFFFFF"/>
              </a:solidFill>
              <a:latin typeface="Arial Black"/>
              <a:ea typeface="+mj-ea"/>
              <a:cs typeface="Arial Black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76544" y="1923265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28472" y="2883372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16504" y="2403318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568432" y="2403318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512648" y="2403318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864576" y="2403318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224616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00680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76544" y="2883372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216504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864576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208392" y="2883372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568432" y="3459436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51264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576544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92847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0839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560320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99236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9236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68432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16504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864576" y="4611564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800680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771437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232728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270433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20839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92847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576544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2200280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6776049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66477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800680" y="5091617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5224616" y="5091617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512648" y="4611564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224616" y="4035500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5512648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232728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864576" y="5571670"/>
            <a:ext cx="273776" cy="255916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2992368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568432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4216504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>
            <a:stCxn id="16" idx="5"/>
            <a:endCxn id="19" idx="1"/>
          </p:cNvCxnSpPr>
          <p:nvPr/>
        </p:nvCxnSpPr>
        <p:spPr>
          <a:xfrm>
            <a:off x="5746330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5" idx="5"/>
            <a:endCxn id="37" idx="1"/>
          </p:cNvCxnSpPr>
          <p:nvPr/>
        </p:nvCxnSpPr>
        <p:spPr>
          <a:xfrm>
            <a:off x="5746330" y="3677874"/>
            <a:ext cx="52649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18" idx="1"/>
          </p:cNvCxnSpPr>
          <p:nvPr/>
        </p:nvCxnSpPr>
        <p:spPr>
          <a:xfrm>
            <a:off x="5066344" y="2691350"/>
            <a:ext cx="198366" cy="229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12" idx="5"/>
            <a:endCxn id="16" idx="1"/>
          </p:cNvCxnSpPr>
          <p:nvPr/>
        </p:nvCxnSpPr>
        <p:spPr>
          <a:xfrm>
            <a:off x="4810226" y="2141703"/>
            <a:ext cx="74251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8" idx="4"/>
          </p:cNvCxnSpPr>
          <p:nvPr/>
        </p:nvCxnSpPr>
        <p:spPr>
          <a:xfrm>
            <a:off x="5361504" y="3139288"/>
            <a:ext cx="272168" cy="308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25" idx="5"/>
            <a:endCxn id="35" idx="1"/>
          </p:cNvCxnSpPr>
          <p:nvPr/>
        </p:nvCxnSpPr>
        <p:spPr>
          <a:xfrm>
            <a:off x="5746330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endCxn id="22" idx="7"/>
          </p:cNvCxnSpPr>
          <p:nvPr/>
        </p:nvCxnSpPr>
        <p:spPr>
          <a:xfrm flipH="1">
            <a:off x="5098258" y="3171405"/>
            <a:ext cx="256118" cy="325509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12" idx="5"/>
            <a:endCxn id="17" idx="0"/>
          </p:cNvCxnSpPr>
          <p:nvPr/>
        </p:nvCxnSpPr>
        <p:spPr>
          <a:xfrm>
            <a:off x="4810226" y="2141703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23" idx="5"/>
            <a:endCxn id="24" idx="1"/>
          </p:cNvCxnSpPr>
          <p:nvPr/>
        </p:nvCxnSpPr>
        <p:spPr>
          <a:xfrm>
            <a:off x="3442074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25" idx="5"/>
            <a:endCxn id="36" idx="1"/>
          </p:cNvCxnSpPr>
          <p:nvPr/>
        </p:nvCxnSpPr>
        <p:spPr>
          <a:xfrm>
            <a:off x="5746330" y="3677874"/>
            <a:ext cx="1065201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23" idx="4"/>
            <a:endCxn id="30" idx="0"/>
          </p:cNvCxnSpPr>
          <p:nvPr/>
        </p:nvCxnSpPr>
        <p:spPr>
          <a:xfrm flipH="1">
            <a:off x="3129256" y="3139288"/>
            <a:ext cx="216024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12" idx="3"/>
            <a:endCxn id="15" idx="7"/>
          </p:cNvCxnSpPr>
          <p:nvPr/>
        </p:nvCxnSpPr>
        <p:spPr>
          <a:xfrm flipH="1">
            <a:off x="3802114" y="2141703"/>
            <a:ext cx="81452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3"/>
            <a:endCxn id="23" idx="7"/>
          </p:cNvCxnSpPr>
          <p:nvPr/>
        </p:nvCxnSpPr>
        <p:spPr>
          <a:xfrm flipH="1">
            <a:off x="3442074" y="2621756"/>
            <a:ext cx="166452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23" idx="3"/>
            <a:endCxn id="29" idx="7"/>
          </p:cNvCxnSpPr>
          <p:nvPr/>
        </p:nvCxnSpPr>
        <p:spPr>
          <a:xfrm flipH="1">
            <a:off x="2794002" y="3101810"/>
            <a:ext cx="45448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2" idx="3"/>
            <a:endCxn id="14" idx="7"/>
          </p:cNvCxnSpPr>
          <p:nvPr/>
        </p:nvCxnSpPr>
        <p:spPr>
          <a:xfrm flipH="1">
            <a:off x="4450186" y="2141703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7" idx="3"/>
          </p:cNvCxnSpPr>
          <p:nvPr/>
        </p:nvCxnSpPr>
        <p:spPr>
          <a:xfrm flipH="1">
            <a:off x="4202248" y="2621756"/>
            <a:ext cx="702422" cy="4536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14" idx="3"/>
            <a:endCxn id="13" idx="7"/>
          </p:cNvCxnSpPr>
          <p:nvPr/>
        </p:nvCxnSpPr>
        <p:spPr>
          <a:xfrm flipH="1">
            <a:off x="4162154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17" idx="3"/>
            <a:endCxn id="20" idx="7"/>
          </p:cNvCxnSpPr>
          <p:nvPr/>
        </p:nvCxnSpPr>
        <p:spPr>
          <a:xfrm flipH="1">
            <a:off x="4810226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20" idx="3"/>
            <a:endCxn id="21" idx="7"/>
          </p:cNvCxnSpPr>
          <p:nvPr/>
        </p:nvCxnSpPr>
        <p:spPr>
          <a:xfrm flipH="1">
            <a:off x="4450186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20" idx="3"/>
            <a:endCxn id="24" idx="7"/>
          </p:cNvCxnSpPr>
          <p:nvPr/>
        </p:nvCxnSpPr>
        <p:spPr>
          <a:xfrm flipH="1">
            <a:off x="3802114" y="3101810"/>
            <a:ext cx="81452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13" idx="3"/>
            <a:endCxn id="24" idx="0"/>
          </p:cNvCxnSpPr>
          <p:nvPr/>
        </p:nvCxnSpPr>
        <p:spPr>
          <a:xfrm flipH="1">
            <a:off x="3705320" y="3101810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16" idx="3"/>
            <a:endCxn id="18" idx="7"/>
          </p:cNvCxnSpPr>
          <p:nvPr/>
        </p:nvCxnSpPr>
        <p:spPr>
          <a:xfrm flipH="1">
            <a:off x="5458298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0" idx="5"/>
            <a:endCxn id="22" idx="1"/>
          </p:cNvCxnSpPr>
          <p:nvPr/>
        </p:nvCxnSpPr>
        <p:spPr>
          <a:xfrm>
            <a:off x="4810226" y="3101810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25" idx="3"/>
            <a:endCxn id="48" idx="7"/>
          </p:cNvCxnSpPr>
          <p:nvPr/>
        </p:nvCxnSpPr>
        <p:spPr>
          <a:xfrm flipH="1">
            <a:off x="5458298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22" idx="5"/>
            <a:endCxn id="48" idx="1"/>
          </p:cNvCxnSpPr>
          <p:nvPr/>
        </p:nvCxnSpPr>
        <p:spPr>
          <a:xfrm>
            <a:off x="5098258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22" idx="3"/>
            <a:endCxn id="26" idx="7"/>
          </p:cNvCxnSpPr>
          <p:nvPr/>
        </p:nvCxnSpPr>
        <p:spPr>
          <a:xfrm flipH="1">
            <a:off x="4810226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22" idx="3"/>
            <a:endCxn id="27" idx="7"/>
          </p:cNvCxnSpPr>
          <p:nvPr/>
        </p:nvCxnSpPr>
        <p:spPr>
          <a:xfrm flipH="1">
            <a:off x="4162154" y="3677874"/>
            <a:ext cx="742516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21" idx="3"/>
            <a:endCxn id="27" idx="0"/>
          </p:cNvCxnSpPr>
          <p:nvPr/>
        </p:nvCxnSpPr>
        <p:spPr>
          <a:xfrm flipH="1">
            <a:off x="4065360" y="3677874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24" idx="5"/>
            <a:endCxn id="27" idx="0"/>
          </p:cNvCxnSpPr>
          <p:nvPr/>
        </p:nvCxnSpPr>
        <p:spPr>
          <a:xfrm>
            <a:off x="3802114" y="3677874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24" idx="3"/>
            <a:endCxn id="28" idx="7"/>
          </p:cNvCxnSpPr>
          <p:nvPr/>
        </p:nvCxnSpPr>
        <p:spPr>
          <a:xfrm flipH="1">
            <a:off x="3442074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23" idx="4"/>
            <a:endCxn id="28" idx="0"/>
          </p:cNvCxnSpPr>
          <p:nvPr/>
        </p:nvCxnSpPr>
        <p:spPr>
          <a:xfrm>
            <a:off x="3345280" y="3139288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stCxn id="47" idx="3"/>
            <a:endCxn id="46" idx="0"/>
          </p:cNvCxnSpPr>
          <p:nvPr/>
        </p:nvCxnSpPr>
        <p:spPr>
          <a:xfrm flipH="1">
            <a:off x="536150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48" idx="5"/>
            <a:endCxn id="47" idx="0"/>
          </p:cNvCxnSpPr>
          <p:nvPr/>
        </p:nvCxnSpPr>
        <p:spPr>
          <a:xfrm>
            <a:off x="5458298" y="4253938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47" idx="5"/>
            <a:endCxn id="45" idx="1"/>
          </p:cNvCxnSpPr>
          <p:nvPr/>
        </p:nvCxnSpPr>
        <p:spPr>
          <a:xfrm>
            <a:off x="5746330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45" idx="5"/>
            <a:endCxn id="50" idx="1"/>
          </p:cNvCxnSpPr>
          <p:nvPr/>
        </p:nvCxnSpPr>
        <p:spPr>
          <a:xfrm>
            <a:off x="6034362" y="5310055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45" idx="3"/>
            <a:endCxn id="49" idx="0"/>
          </p:cNvCxnSpPr>
          <p:nvPr/>
        </p:nvCxnSpPr>
        <p:spPr>
          <a:xfrm flipH="1">
            <a:off x="5649536" y="5310055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46" idx="3"/>
            <a:endCxn id="51" idx="7"/>
          </p:cNvCxnSpPr>
          <p:nvPr/>
        </p:nvCxnSpPr>
        <p:spPr>
          <a:xfrm flipH="1">
            <a:off x="5098258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41" idx="5"/>
            <a:endCxn id="51" idx="1"/>
          </p:cNvCxnSpPr>
          <p:nvPr/>
        </p:nvCxnSpPr>
        <p:spPr>
          <a:xfrm>
            <a:off x="4810226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41" idx="3"/>
            <a:endCxn id="54" idx="7"/>
          </p:cNvCxnSpPr>
          <p:nvPr/>
        </p:nvCxnSpPr>
        <p:spPr>
          <a:xfrm flipH="1">
            <a:off x="4450186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stCxn id="40" idx="3"/>
            <a:endCxn id="53" idx="7"/>
          </p:cNvCxnSpPr>
          <p:nvPr/>
        </p:nvCxnSpPr>
        <p:spPr>
          <a:xfrm flipH="1">
            <a:off x="380211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39" idx="5"/>
            <a:endCxn id="53" idx="1"/>
          </p:cNvCxnSpPr>
          <p:nvPr/>
        </p:nvCxnSpPr>
        <p:spPr>
          <a:xfrm>
            <a:off x="344207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stCxn id="39" idx="3"/>
            <a:endCxn id="52" idx="7"/>
          </p:cNvCxnSpPr>
          <p:nvPr/>
        </p:nvCxnSpPr>
        <p:spPr>
          <a:xfrm flipH="1">
            <a:off x="3226050" y="5310055"/>
            <a:ext cx="2243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38" idx="5"/>
            <a:endCxn id="52" idx="1"/>
          </p:cNvCxnSpPr>
          <p:nvPr/>
        </p:nvCxnSpPr>
        <p:spPr>
          <a:xfrm>
            <a:off x="2938018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stCxn id="38" idx="3"/>
            <a:endCxn id="42" idx="7"/>
          </p:cNvCxnSpPr>
          <p:nvPr/>
        </p:nvCxnSpPr>
        <p:spPr>
          <a:xfrm flipH="1">
            <a:off x="2433962" y="5310055"/>
            <a:ext cx="310468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623272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" name="Straight Arrow Connector 99"/>
          <p:cNvCxnSpPr>
            <a:stCxn id="36" idx="4"/>
            <a:endCxn id="44" idx="0"/>
          </p:cNvCxnSpPr>
          <p:nvPr/>
        </p:nvCxnSpPr>
        <p:spPr>
          <a:xfrm flipH="1">
            <a:off x="6801664" y="4291416"/>
            <a:ext cx="106661" cy="800201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37" idx="4"/>
            <a:endCxn id="99" idx="0"/>
          </p:cNvCxnSpPr>
          <p:nvPr/>
        </p:nvCxnSpPr>
        <p:spPr>
          <a:xfrm>
            <a:off x="6369616" y="4291416"/>
            <a:ext cx="0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stCxn id="44" idx="4"/>
            <a:endCxn id="43" idx="0"/>
          </p:cNvCxnSpPr>
          <p:nvPr/>
        </p:nvCxnSpPr>
        <p:spPr>
          <a:xfrm>
            <a:off x="6801664" y="5347533"/>
            <a:ext cx="111273" cy="2241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99" idx="5"/>
            <a:endCxn id="44" idx="1"/>
          </p:cNvCxnSpPr>
          <p:nvPr/>
        </p:nvCxnSpPr>
        <p:spPr>
          <a:xfrm>
            <a:off x="6466410" y="4830002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35" idx="5"/>
            <a:endCxn id="99" idx="1"/>
          </p:cNvCxnSpPr>
          <p:nvPr/>
        </p:nvCxnSpPr>
        <p:spPr>
          <a:xfrm>
            <a:off x="6034362" y="4253938"/>
            <a:ext cx="238460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>
            <a:stCxn id="48" idx="3"/>
          </p:cNvCxnSpPr>
          <p:nvPr/>
        </p:nvCxnSpPr>
        <p:spPr>
          <a:xfrm flipH="1">
            <a:off x="5066344" y="4253938"/>
            <a:ext cx="198366" cy="35762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34" idx="3"/>
            <a:endCxn id="41" idx="7"/>
          </p:cNvCxnSpPr>
          <p:nvPr/>
        </p:nvCxnSpPr>
        <p:spPr>
          <a:xfrm flipH="1">
            <a:off x="4810226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>
            <a:stCxn id="26" idx="3"/>
            <a:endCxn id="33" idx="7"/>
          </p:cNvCxnSpPr>
          <p:nvPr/>
        </p:nvCxnSpPr>
        <p:spPr>
          <a:xfrm flipH="1">
            <a:off x="4450186" y="4253938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stCxn id="33" idx="3"/>
            <a:endCxn id="40" idx="7"/>
          </p:cNvCxnSpPr>
          <p:nvPr/>
        </p:nvCxnSpPr>
        <p:spPr>
          <a:xfrm flipH="1">
            <a:off x="4162154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33" idx="4"/>
            <a:endCxn id="54" idx="1"/>
          </p:cNvCxnSpPr>
          <p:nvPr/>
        </p:nvCxnSpPr>
        <p:spPr>
          <a:xfrm flipH="1">
            <a:off x="4256598" y="4867480"/>
            <a:ext cx="96794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stCxn id="27" idx="3"/>
            <a:endCxn id="32" idx="0"/>
          </p:cNvCxnSpPr>
          <p:nvPr/>
        </p:nvCxnSpPr>
        <p:spPr>
          <a:xfrm flipH="1">
            <a:off x="3705320" y="4253938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32" idx="3"/>
            <a:endCxn id="39" idx="0"/>
          </p:cNvCxnSpPr>
          <p:nvPr/>
        </p:nvCxnSpPr>
        <p:spPr>
          <a:xfrm flipH="1">
            <a:off x="3345280" y="4830002"/>
            <a:ext cx="263246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31" idx="3"/>
            <a:endCxn id="38" idx="0"/>
          </p:cNvCxnSpPr>
          <p:nvPr/>
        </p:nvCxnSpPr>
        <p:spPr>
          <a:xfrm flipH="1">
            <a:off x="284122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30" idx="4"/>
            <a:endCxn id="31" idx="0"/>
          </p:cNvCxnSpPr>
          <p:nvPr/>
        </p:nvCxnSpPr>
        <p:spPr>
          <a:xfrm>
            <a:off x="3129256" y="3715352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stCxn id="28" idx="3"/>
            <a:endCxn id="31" idx="0"/>
          </p:cNvCxnSpPr>
          <p:nvPr/>
        </p:nvCxnSpPr>
        <p:spPr>
          <a:xfrm flipH="1">
            <a:off x="3129256" y="4253938"/>
            <a:ext cx="119230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2560320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6" name="Straight Arrow Connector 115"/>
          <p:cNvCxnSpPr>
            <a:stCxn id="30" idx="3"/>
            <a:endCxn id="115" idx="0"/>
          </p:cNvCxnSpPr>
          <p:nvPr/>
        </p:nvCxnSpPr>
        <p:spPr>
          <a:xfrm flipH="1">
            <a:off x="2697208" y="3677874"/>
            <a:ext cx="335254" cy="93369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stCxn id="115" idx="3"/>
            <a:endCxn id="42" idx="0"/>
          </p:cNvCxnSpPr>
          <p:nvPr/>
        </p:nvCxnSpPr>
        <p:spPr>
          <a:xfrm flipH="1">
            <a:off x="2337168" y="4830002"/>
            <a:ext cx="263246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Rounded Rectangle 117"/>
          <p:cNvSpPr/>
          <p:nvPr/>
        </p:nvSpPr>
        <p:spPr>
          <a:xfrm>
            <a:off x="2303520" y="1136719"/>
            <a:ext cx="2106976" cy="596766"/>
          </a:xfrm>
          <a:prstGeom prst="roundRect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1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Oval 220"/>
          <p:cNvSpPr/>
          <p:nvPr/>
        </p:nvSpPr>
        <p:spPr>
          <a:xfrm>
            <a:off x="4839763" y="1322480"/>
            <a:ext cx="299743" cy="277013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2" name="Oval 221"/>
          <p:cNvSpPr/>
          <p:nvPr/>
        </p:nvSpPr>
        <p:spPr>
          <a:xfrm>
            <a:off x="733245" y="1322481"/>
            <a:ext cx="299743" cy="277013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3" name="Oval 222"/>
          <p:cNvSpPr/>
          <p:nvPr/>
        </p:nvSpPr>
        <p:spPr>
          <a:xfrm>
            <a:off x="2369547" y="1296603"/>
            <a:ext cx="299743" cy="27701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4" name="Oval 223"/>
          <p:cNvSpPr/>
          <p:nvPr/>
        </p:nvSpPr>
        <p:spPr>
          <a:xfrm>
            <a:off x="6674123" y="1322480"/>
            <a:ext cx="299743" cy="277013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5" name="TextBox 224"/>
          <p:cNvSpPr txBox="1"/>
          <p:nvPr/>
        </p:nvSpPr>
        <p:spPr>
          <a:xfrm>
            <a:off x="1103319" y="1296603"/>
            <a:ext cx="691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Learned</a:t>
            </a:r>
            <a:endParaRPr lang="en-US" sz="1200" dirty="0"/>
          </a:p>
        </p:txBody>
      </p:sp>
      <p:sp>
        <p:nvSpPr>
          <p:cNvPr id="226" name="TextBox 225"/>
          <p:cNvSpPr txBox="1"/>
          <p:nvPr/>
        </p:nvSpPr>
        <p:spPr>
          <a:xfrm>
            <a:off x="5157734" y="1296603"/>
            <a:ext cx="1120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Ready to Learn</a:t>
            </a:r>
            <a:endParaRPr lang="en-US" sz="1200" dirty="0"/>
          </a:p>
        </p:txBody>
      </p:sp>
      <p:sp>
        <p:nvSpPr>
          <p:cNvPr id="227" name="TextBox 226"/>
          <p:cNvSpPr txBox="1"/>
          <p:nvPr/>
        </p:nvSpPr>
        <p:spPr>
          <a:xfrm>
            <a:off x="2669299" y="1296617"/>
            <a:ext cx="1774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Deemed to </a:t>
            </a:r>
            <a:r>
              <a:rPr lang="en-US" sz="1200" dirty="0"/>
              <a:t>H</a:t>
            </a:r>
            <a:r>
              <a:rPr lang="en-US" sz="1200" dirty="0" smtClean="0"/>
              <a:t>ave Learned</a:t>
            </a:r>
            <a:endParaRPr lang="en-US" sz="1200" dirty="0"/>
          </a:p>
        </p:txBody>
      </p:sp>
      <p:sp>
        <p:nvSpPr>
          <p:cNvPr id="228" name="TextBox 227"/>
          <p:cNvSpPr txBox="1"/>
          <p:nvPr/>
        </p:nvSpPr>
        <p:spPr>
          <a:xfrm>
            <a:off x="6973866" y="1324026"/>
            <a:ext cx="1387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 Ready to Learn</a:t>
            </a:r>
            <a:endParaRPr lang="en-US" sz="1200" dirty="0"/>
          </a:p>
        </p:txBody>
      </p:sp>
      <p:sp>
        <p:nvSpPr>
          <p:cNvPr id="123" name="TextBox 21"/>
          <p:cNvSpPr txBox="1">
            <a:spLocks noChangeArrowheads="1"/>
          </p:cNvSpPr>
          <p:nvPr/>
        </p:nvSpPr>
        <p:spPr bwMode="auto">
          <a:xfrm>
            <a:off x="0" y="121915"/>
            <a:ext cx="91440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75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Progress is identified ‘in the background’ across all activities from ‘counting to 10’ up to ‘graphical transformations’</a:t>
            </a:r>
            <a:endParaRPr lang="en-GB" sz="1750" b="1" i="1" dirty="0">
              <a:solidFill>
                <a:srgbClr val="FFFFFF"/>
              </a:solidFill>
              <a:latin typeface="Arial Black"/>
              <a:ea typeface="+mj-ea"/>
              <a:cs typeface="Arial Black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76544" y="1923265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28472" y="2883372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216504" y="2403318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568432" y="2403318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512648" y="2403318"/>
            <a:ext cx="273776" cy="25591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864576" y="2403318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224616" y="2883372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00680" y="2883372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576544" y="2883372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216504" y="3459436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864576" y="3459436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208392" y="2883372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568432" y="3459436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51264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576544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92847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208392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560320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992368" y="3459436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99236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68432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216504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864576" y="4611564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800680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771437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232728" y="403550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270433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320839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928472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576544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2200280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6776049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664776" y="5091617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5800680" y="5091617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5224616" y="5091617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5512648" y="4611564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224616" y="4035500"/>
            <a:ext cx="273776" cy="255916"/>
          </a:xfrm>
          <a:prstGeom prst="ellipse">
            <a:avLst/>
          </a:prstGeom>
          <a:solidFill>
            <a:srgbClr val="66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5512648" y="5571670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232728" y="5571670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864576" y="5571670"/>
            <a:ext cx="273776" cy="2559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2992368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3568432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4216504" y="5571670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>
            <a:stCxn id="16" idx="5"/>
            <a:endCxn id="19" idx="1"/>
          </p:cNvCxnSpPr>
          <p:nvPr/>
        </p:nvCxnSpPr>
        <p:spPr>
          <a:xfrm>
            <a:off x="5746330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5" idx="5"/>
            <a:endCxn id="37" idx="1"/>
          </p:cNvCxnSpPr>
          <p:nvPr/>
        </p:nvCxnSpPr>
        <p:spPr>
          <a:xfrm>
            <a:off x="5746330" y="3677874"/>
            <a:ext cx="52649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18" idx="1"/>
          </p:cNvCxnSpPr>
          <p:nvPr/>
        </p:nvCxnSpPr>
        <p:spPr>
          <a:xfrm>
            <a:off x="5066344" y="2691350"/>
            <a:ext cx="198366" cy="229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12" idx="5"/>
            <a:endCxn id="16" idx="1"/>
          </p:cNvCxnSpPr>
          <p:nvPr/>
        </p:nvCxnSpPr>
        <p:spPr>
          <a:xfrm>
            <a:off x="4810226" y="2141703"/>
            <a:ext cx="74251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8" idx="4"/>
          </p:cNvCxnSpPr>
          <p:nvPr/>
        </p:nvCxnSpPr>
        <p:spPr>
          <a:xfrm>
            <a:off x="5361504" y="3139288"/>
            <a:ext cx="272168" cy="30850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25" idx="5"/>
            <a:endCxn id="35" idx="1"/>
          </p:cNvCxnSpPr>
          <p:nvPr/>
        </p:nvCxnSpPr>
        <p:spPr>
          <a:xfrm>
            <a:off x="5746330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endCxn id="22" idx="7"/>
          </p:cNvCxnSpPr>
          <p:nvPr/>
        </p:nvCxnSpPr>
        <p:spPr>
          <a:xfrm flipH="1">
            <a:off x="5098258" y="3171405"/>
            <a:ext cx="256118" cy="325509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12" idx="5"/>
            <a:endCxn id="17" idx="0"/>
          </p:cNvCxnSpPr>
          <p:nvPr/>
        </p:nvCxnSpPr>
        <p:spPr>
          <a:xfrm>
            <a:off x="4810226" y="2141703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23" idx="5"/>
            <a:endCxn id="24" idx="1"/>
          </p:cNvCxnSpPr>
          <p:nvPr/>
        </p:nvCxnSpPr>
        <p:spPr>
          <a:xfrm>
            <a:off x="3442074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25" idx="5"/>
            <a:endCxn id="36" idx="1"/>
          </p:cNvCxnSpPr>
          <p:nvPr/>
        </p:nvCxnSpPr>
        <p:spPr>
          <a:xfrm>
            <a:off x="5746330" y="3677874"/>
            <a:ext cx="1065201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23" idx="4"/>
            <a:endCxn id="30" idx="0"/>
          </p:cNvCxnSpPr>
          <p:nvPr/>
        </p:nvCxnSpPr>
        <p:spPr>
          <a:xfrm flipH="1">
            <a:off x="3129256" y="3139288"/>
            <a:ext cx="216024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12" idx="3"/>
            <a:endCxn id="15" idx="7"/>
          </p:cNvCxnSpPr>
          <p:nvPr/>
        </p:nvCxnSpPr>
        <p:spPr>
          <a:xfrm flipH="1">
            <a:off x="3802114" y="2141703"/>
            <a:ext cx="81452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3"/>
            <a:endCxn id="23" idx="7"/>
          </p:cNvCxnSpPr>
          <p:nvPr/>
        </p:nvCxnSpPr>
        <p:spPr>
          <a:xfrm flipH="1">
            <a:off x="3442074" y="2621756"/>
            <a:ext cx="166452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23" idx="3"/>
            <a:endCxn id="29" idx="7"/>
          </p:cNvCxnSpPr>
          <p:nvPr/>
        </p:nvCxnSpPr>
        <p:spPr>
          <a:xfrm flipH="1">
            <a:off x="2794002" y="3101810"/>
            <a:ext cx="45448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2" idx="3"/>
            <a:endCxn id="14" idx="7"/>
          </p:cNvCxnSpPr>
          <p:nvPr/>
        </p:nvCxnSpPr>
        <p:spPr>
          <a:xfrm flipH="1">
            <a:off x="4450186" y="2141703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7" idx="3"/>
          </p:cNvCxnSpPr>
          <p:nvPr/>
        </p:nvCxnSpPr>
        <p:spPr>
          <a:xfrm flipH="1">
            <a:off x="4202248" y="2621756"/>
            <a:ext cx="702422" cy="4536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14" idx="3"/>
            <a:endCxn id="13" idx="7"/>
          </p:cNvCxnSpPr>
          <p:nvPr/>
        </p:nvCxnSpPr>
        <p:spPr>
          <a:xfrm flipH="1">
            <a:off x="4162154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17" idx="3"/>
            <a:endCxn id="20" idx="7"/>
          </p:cNvCxnSpPr>
          <p:nvPr/>
        </p:nvCxnSpPr>
        <p:spPr>
          <a:xfrm flipH="1">
            <a:off x="4810226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20" idx="3"/>
            <a:endCxn id="21" idx="7"/>
          </p:cNvCxnSpPr>
          <p:nvPr/>
        </p:nvCxnSpPr>
        <p:spPr>
          <a:xfrm flipH="1">
            <a:off x="4450186" y="3101810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20" idx="3"/>
            <a:endCxn id="24" idx="7"/>
          </p:cNvCxnSpPr>
          <p:nvPr/>
        </p:nvCxnSpPr>
        <p:spPr>
          <a:xfrm flipH="1">
            <a:off x="3802114" y="3101810"/>
            <a:ext cx="81452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13" idx="3"/>
            <a:endCxn id="24" idx="0"/>
          </p:cNvCxnSpPr>
          <p:nvPr/>
        </p:nvCxnSpPr>
        <p:spPr>
          <a:xfrm flipH="1">
            <a:off x="3705320" y="3101810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16" idx="3"/>
            <a:endCxn id="18" idx="7"/>
          </p:cNvCxnSpPr>
          <p:nvPr/>
        </p:nvCxnSpPr>
        <p:spPr>
          <a:xfrm flipH="1">
            <a:off x="5458298" y="2621756"/>
            <a:ext cx="94444" cy="29909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0" idx="5"/>
            <a:endCxn id="22" idx="1"/>
          </p:cNvCxnSpPr>
          <p:nvPr/>
        </p:nvCxnSpPr>
        <p:spPr>
          <a:xfrm>
            <a:off x="4810226" y="3101810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25" idx="3"/>
            <a:endCxn id="48" idx="7"/>
          </p:cNvCxnSpPr>
          <p:nvPr/>
        </p:nvCxnSpPr>
        <p:spPr>
          <a:xfrm flipH="1">
            <a:off x="5458298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22" idx="5"/>
            <a:endCxn id="48" idx="1"/>
          </p:cNvCxnSpPr>
          <p:nvPr/>
        </p:nvCxnSpPr>
        <p:spPr>
          <a:xfrm>
            <a:off x="5098258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22" idx="3"/>
            <a:endCxn id="26" idx="7"/>
          </p:cNvCxnSpPr>
          <p:nvPr/>
        </p:nvCxnSpPr>
        <p:spPr>
          <a:xfrm flipH="1">
            <a:off x="4810226" y="3677874"/>
            <a:ext cx="94444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22" idx="3"/>
            <a:endCxn id="27" idx="7"/>
          </p:cNvCxnSpPr>
          <p:nvPr/>
        </p:nvCxnSpPr>
        <p:spPr>
          <a:xfrm flipH="1">
            <a:off x="4162154" y="3677874"/>
            <a:ext cx="742516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21" idx="3"/>
            <a:endCxn id="27" idx="0"/>
          </p:cNvCxnSpPr>
          <p:nvPr/>
        </p:nvCxnSpPr>
        <p:spPr>
          <a:xfrm flipH="1">
            <a:off x="4065360" y="3677874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24" idx="5"/>
            <a:endCxn id="27" idx="0"/>
          </p:cNvCxnSpPr>
          <p:nvPr/>
        </p:nvCxnSpPr>
        <p:spPr>
          <a:xfrm>
            <a:off x="3802114" y="3677874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24" idx="3"/>
            <a:endCxn id="28" idx="7"/>
          </p:cNvCxnSpPr>
          <p:nvPr/>
        </p:nvCxnSpPr>
        <p:spPr>
          <a:xfrm flipH="1">
            <a:off x="3442074" y="3677874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23" idx="4"/>
            <a:endCxn id="28" idx="0"/>
          </p:cNvCxnSpPr>
          <p:nvPr/>
        </p:nvCxnSpPr>
        <p:spPr>
          <a:xfrm>
            <a:off x="3345280" y="3139288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stCxn id="47" idx="3"/>
            <a:endCxn id="46" idx="0"/>
          </p:cNvCxnSpPr>
          <p:nvPr/>
        </p:nvCxnSpPr>
        <p:spPr>
          <a:xfrm flipH="1">
            <a:off x="536150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48" idx="5"/>
            <a:endCxn id="47" idx="0"/>
          </p:cNvCxnSpPr>
          <p:nvPr/>
        </p:nvCxnSpPr>
        <p:spPr>
          <a:xfrm>
            <a:off x="5458298" y="4253938"/>
            <a:ext cx="191238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47" idx="5"/>
            <a:endCxn id="45" idx="1"/>
          </p:cNvCxnSpPr>
          <p:nvPr/>
        </p:nvCxnSpPr>
        <p:spPr>
          <a:xfrm>
            <a:off x="5746330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45" idx="5"/>
            <a:endCxn id="50" idx="1"/>
          </p:cNvCxnSpPr>
          <p:nvPr/>
        </p:nvCxnSpPr>
        <p:spPr>
          <a:xfrm>
            <a:off x="6034362" y="5310055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>
            <a:stCxn id="45" idx="3"/>
            <a:endCxn id="49" idx="0"/>
          </p:cNvCxnSpPr>
          <p:nvPr/>
        </p:nvCxnSpPr>
        <p:spPr>
          <a:xfrm flipH="1">
            <a:off x="5649536" y="5310055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46" idx="3"/>
            <a:endCxn id="51" idx="7"/>
          </p:cNvCxnSpPr>
          <p:nvPr/>
        </p:nvCxnSpPr>
        <p:spPr>
          <a:xfrm flipH="1">
            <a:off x="5098258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41" idx="5"/>
            <a:endCxn id="51" idx="1"/>
          </p:cNvCxnSpPr>
          <p:nvPr/>
        </p:nvCxnSpPr>
        <p:spPr>
          <a:xfrm>
            <a:off x="4810226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41" idx="3"/>
            <a:endCxn id="54" idx="7"/>
          </p:cNvCxnSpPr>
          <p:nvPr/>
        </p:nvCxnSpPr>
        <p:spPr>
          <a:xfrm flipH="1">
            <a:off x="4450186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stCxn id="40" idx="3"/>
            <a:endCxn id="53" idx="7"/>
          </p:cNvCxnSpPr>
          <p:nvPr/>
        </p:nvCxnSpPr>
        <p:spPr>
          <a:xfrm flipH="1">
            <a:off x="380211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39" idx="5"/>
            <a:endCxn id="53" idx="1"/>
          </p:cNvCxnSpPr>
          <p:nvPr/>
        </p:nvCxnSpPr>
        <p:spPr>
          <a:xfrm>
            <a:off x="3442074" y="5310055"/>
            <a:ext cx="166452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stCxn id="39" idx="3"/>
            <a:endCxn id="52" idx="7"/>
          </p:cNvCxnSpPr>
          <p:nvPr/>
        </p:nvCxnSpPr>
        <p:spPr>
          <a:xfrm flipH="1">
            <a:off x="3226050" y="5310055"/>
            <a:ext cx="22436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stCxn id="38" idx="5"/>
            <a:endCxn id="52" idx="1"/>
          </p:cNvCxnSpPr>
          <p:nvPr/>
        </p:nvCxnSpPr>
        <p:spPr>
          <a:xfrm>
            <a:off x="2938018" y="5310055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stCxn id="38" idx="3"/>
            <a:endCxn id="42" idx="7"/>
          </p:cNvCxnSpPr>
          <p:nvPr/>
        </p:nvCxnSpPr>
        <p:spPr>
          <a:xfrm flipH="1">
            <a:off x="2433962" y="5310055"/>
            <a:ext cx="310468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Oval 98"/>
          <p:cNvSpPr/>
          <p:nvPr/>
        </p:nvSpPr>
        <p:spPr>
          <a:xfrm>
            <a:off x="6232728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" name="Straight Arrow Connector 99"/>
          <p:cNvCxnSpPr>
            <a:stCxn id="36" idx="4"/>
            <a:endCxn id="44" idx="0"/>
          </p:cNvCxnSpPr>
          <p:nvPr/>
        </p:nvCxnSpPr>
        <p:spPr>
          <a:xfrm flipH="1">
            <a:off x="6801664" y="4291416"/>
            <a:ext cx="106661" cy="800201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37" idx="4"/>
            <a:endCxn id="99" idx="0"/>
          </p:cNvCxnSpPr>
          <p:nvPr/>
        </p:nvCxnSpPr>
        <p:spPr>
          <a:xfrm>
            <a:off x="6369616" y="4291416"/>
            <a:ext cx="0" cy="32014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stCxn id="44" idx="4"/>
            <a:endCxn id="43" idx="0"/>
          </p:cNvCxnSpPr>
          <p:nvPr/>
        </p:nvCxnSpPr>
        <p:spPr>
          <a:xfrm>
            <a:off x="6801664" y="5347533"/>
            <a:ext cx="111273" cy="224137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99" idx="5"/>
            <a:endCxn id="44" idx="1"/>
          </p:cNvCxnSpPr>
          <p:nvPr/>
        </p:nvCxnSpPr>
        <p:spPr>
          <a:xfrm>
            <a:off x="6466410" y="4830002"/>
            <a:ext cx="238460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35" idx="5"/>
            <a:endCxn id="99" idx="1"/>
          </p:cNvCxnSpPr>
          <p:nvPr/>
        </p:nvCxnSpPr>
        <p:spPr>
          <a:xfrm>
            <a:off x="6034362" y="4253938"/>
            <a:ext cx="238460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>
            <a:stCxn id="48" idx="3"/>
          </p:cNvCxnSpPr>
          <p:nvPr/>
        </p:nvCxnSpPr>
        <p:spPr>
          <a:xfrm flipH="1">
            <a:off x="5066344" y="4253938"/>
            <a:ext cx="198366" cy="35762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>
            <a:stCxn id="34" idx="3"/>
            <a:endCxn id="41" idx="7"/>
          </p:cNvCxnSpPr>
          <p:nvPr/>
        </p:nvCxnSpPr>
        <p:spPr>
          <a:xfrm flipH="1">
            <a:off x="4810226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>
            <a:stCxn id="26" idx="3"/>
            <a:endCxn id="33" idx="7"/>
          </p:cNvCxnSpPr>
          <p:nvPr/>
        </p:nvCxnSpPr>
        <p:spPr>
          <a:xfrm flipH="1">
            <a:off x="4450186" y="4253938"/>
            <a:ext cx="166452" cy="395104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>
            <a:stCxn id="33" idx="3"/>
            <a:endCxn id="40" idx="7"/>
          </p:cNvCxnSpPr>
          <p:nvPr/>
        </p:nvCxnSpPr>
        <p:spPr>
          <a:xfrm flipH="1">
            <a:off x="4162154" y="4830002"/>
            <a:ext cx="94444" cy="299093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33" idx="4"/>
            <a:endCxn id="54" idx="1"/>
          </p:cNvCxnSpPr>
          <p:nvPr/>
        </p:nvCxnSpPr>
        <p:spPr>
          <a:xfrm flipH="1">
            <a:off x="4256598" y="4867480"/>
            <a:ext cx="96794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stCxn id="27" idx="3"/>
            <a:endCxn id="32" idx="0"/>
          </p:cNvCxnSpPr>
          <p:nvPr/>
        </p:nvCxnSpPr>
        <p:spPr>
          <a:xfrm flipH="1">
            <a:off x="3705320" y="4253938"/>
            <a:ext cx="263246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32" idx="3"/>
            <a:endCxn id="39" idx="0"/>
          </p:cNvCxnSpPr>
          <p:nvPr/>
        </p:nvCxnSpPr>
        <p:spPr>
          <a:xfrm flipH="1">
            <a:off x="3345280" y="4830002"/>
            <a:ext cx="263246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31" idx="3"/>
            <a:endCxn id="38" idx="0"/>
          </p:cNvCxnSpPr>
          <p:nvPr/>
        </p:nvCxnSpPr>
        <p:spPr>
          <a:xfrm flipH="1">
            <a:off x="2841224" y="4830002"/>
            <a:ext cx="191238" cy="261615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30" idx="4"/>
            <a:endCxn id="31" idx="0"/>
          </p:cNvCxnSpPr>
          <p:nvPr/>
        </p:nvCxnSpPr>
        <p:spPr>
          <a:xfrm>
            <a:off x="3129256" y="3715352"/>
            <a:ext cx="0" cy="896212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stCxn id="28" idx="3"/>
            <a:endCxn id="31" idx="0"/>
          </p:cNvCxnSpPr>
          <p:nvPr/>
        </p:nvCxnSpPr>
        <p:spPr>
          <a:xfrm flipH="1">
            <a:off x="3129256" y="4253938"/>
            <a:ext cx="119230" cy="357626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Oval 114"/>
          <p:cNvSpPr/>
          <p:nvPr/>
        </p:nvSpPr>
        <p:spPr>
          <a:xfrm>
            <a:off x="2560320" y="4611564"/>
            <a:ext cx="273776" cy="255916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6" name="Straight Arrow Connector 115"/>
          <p:cNvCxnSpPr>
            <a:stCxn id="30" idx="3"/>
            <a:endCxn id="115" idx="0"/>
          </p:cNvCxnSpPr>
          <p:nvPr/>
        </p:nvCxnSpPr>
        <p:spPr>
          <a:xfrm flipH="1">
            <a:off x="2697208" y="3677874"/>
            <a:ext cx="335254" cy="93369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stCxn id="115" idx="3"/>
            <a:endCxn id="42" idx="0"/>
          </p:cNvCxnSpPr>
          <p:nvPr/>
        </p:nvCxnSpPr>
        <p:spPr>
          <a:xfrm flipH="1">
            <a:off x="2337168" y="4830002"/>
            <a:ext cx="263246" cy="741668"/>
          </a:xfrm>
          <a:prstGeom prst="straightConnector1">
            <a:avLst/>
          </a:prstGeom>
          <a:ln w="127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Rounded Rectangle 117"/>
          <p:cNvSpPr/>
          <p:nvPr/>
        </p:nvSpPr>
        <p:spPr>
          <a:xfrm>
            <a:off x="4488458" y="1136719"/>
            <a:ext cx="2106976" cy="596766"/>
          </a:xfrm>
          <a:prstGeom prst="roundRect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394637" y="2440796"/>
            <a:ext cx="2525043" cy="5847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e.g. mean from grouped data</a:t>
            </a:r>
            <a:endParaRPr lang="en-GB" sz="1600" dirty="0"/>
          </a:p>
        </p:txBody>
      </p:sp>
      <p:sp>
        <p:nvSpPr>
          <p:cNvPr id="119" name="TextBox 118"/>
          <p:cNvSpPr txBox="1"/>
          <p:nvPr/>
        </p:nvSpPr>
        <p:spPr>
          <a:xfrm>
            <a:off x="6272822" y="6009738"/>
            <a:ext cx="2640172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e.g. stratified sampling</a:t>
            </a:r>
            <a:endParaRPr lang="en-GB" sz="1600" dirty="0"/>
          </a:p>
        </p:txBody>
      </p:sp>
      <p:cxnSp>
        <p:nvCxnSpPr>
          <p:cNvPr id="4" name="Straight Arrow Connector 3"/>
          <p:cNvCxnSpPr>
            <a:stCxn id="2" idx="3"/>
            <a:endCxn id="23" idx="1"/>
          </p:cNvCxnSpPr>
          <p:nvPr/>
        </p:nvCxnSpPr>
        <p:spPr>
          <a:xfrm>
            <a:off x="2919680" y="2733184"/>
            <a:ext cx="328806" cy="187666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endCxn id="50" idx="5"/>
          </p:cNvCxnSpPr>
          <p:nvPr/>
        </p:nvCxnSpPr>
        <p:spPr>
          <a:xfrm flipH="1" flipV="1">
            <a:off x="6466410" y="5790108"/>
            <a:ext cx="656286" cy="21963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42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243246" y="46344"/>
            <a:ext cx="8686800" cy="932723"/>
          </a:xfrm>
        </p:spPr>
        <p:txBody>
          <a:bodyPr/>
          <a:lstStyle/>
          <a:p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Built in help when it’s needed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967"/>
          <a:stretch/>
        </p:blipFill>
        <p:spPr>
          <a:xfrm>
            <a:off x="2058360" y="1338262"/>
            <a:ext cx="4700570" cy="3120165"/>
          </a:xfrm>
          <a:prstGeom prst="rect">
            <a:avLst/>
          </a:prstGeom>
          <a:ln w="63500">
            <a:solidFill>
              <a:schemeClr val="accent1">
                <a:shade val="5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174" y="4686300"/>
            <a:ext cx="1672891" cy="17921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3543" y="4667976"/>
            <a:ext cx="1635124" cy="1733549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 rot="7870851">
            <a:off x="2657162" y="4888070"/>
            <a:ext cx="1382140" cy="404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1" name="Right Arrow 10"/>
          <p:cNvSpPr/>
          <p:nvPr/>
        </p:nvSpPr>
        <p:spPr>
          <a:xfrm rot="3006364">
            <a:off x="4494025" y="4888070"/>
            <a:ext cx="1382140" cy="404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75766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52" y="2366644"/>
            <a:ext cx="3650089" cy="2713703"/>
          </a:xfrm>
          <a:prstGeom prst="rect">
            <a:avLst/>
          </a:prstGeom>
        </p:spPr>
      </p:pic>
      <p:sp>
        <p:nvSpPr>
          <p:cNvPr id="25" name="Oval 24"/>
          <p:cNvSpPr/>
          <p:nvPr/>
        </p:nvSpPr>
        <p:spPr>
          <a:xfrm>
            <a:off x="669822" y="4806888"/>
            <a:ext cx="480552" cy="273459"/>
          </a:xfrm>
          <a:prstGeom prst="ellipse">
            <a:avLst/>
          </a:prstGeom>
          <a:solidFill>
            <a:schemeClr val="accent1">
              <a:alpha val="0"/>
            </a:schemeClr>
          </a:solidFill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9550" y="2283171"/>
            <a:ext cx="4924885" cy="2797176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03200" y="0"/>
            <a:ext cx="8686800" cy="93272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1" i="1" kern="1200">
                <a:solidFill>
                  <a:srgbClr val="FFFFFF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US" sz="1800" dirty="0" smtClean="0"/>
              <a:t> </a:t>
            </a:r>
            <a:br>
              <a:rPr lang="en-US" sz="1800" dirty="0" smtClean="0"/>
            </a:br>
            <a:r>
              <a:rPr lang="en-US" sz="1800" dirty="0"/>
              <a:t>Built in help when it’s needed</a:t>
            </a:r>
          </a:p>
        </p:txBody>
      </p:sp>
    </p:spTree>
    <p:extLst>
      <p:ext uri="{BB962C8B-B14F-4D97-AF65-F5344CB8AC3E}">
        <p14:creationId xmlns:p14="http://schemas.microsoft.com/office/powerpoint/2010/main" val="365447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" y="-425"/>
            <a:ext cx="9142367" cy="6857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67" y="2464591"/>
            <a:ext cx="9143433" cy="22857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1886918" y="3244334"/>
            <a:ext cx="5370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“ Suggested </a:t>
            </a:r>
            <a:r>
              <a:rPr lang="en-US" sz="240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lesson </a:t>
            </a:r>
            <a:r>
              <a:rPr lang="en-US" sz="240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formats</a:t>
            </a:r>
            <a:r>
              <a:rPr lang="en-US" sz="240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 </a:t>
            </a:r>
            <a:r>
              <a:rPr lang="en-US" sz="2400" b="1" i="1" dirty="0" smtClean="0">
                <a:solidFill>
                  <a:srgbClr val="FFFFFF"/>
                </a:solidFill>
                <a:latin typeface="Arial Black"/>
                <a:ea typeface="+mj-ea"/>
                <a:cs typeface="Arial Black"/>
              </a:rPr>
              <a:t>” </a:t>
            </a:r>
            <a:endParaRPr lang="en-GB" sz="2400" b="1" i="1" dirty="0">
              <a:solidFill>
                <a:srgbClr val="FFFFFF"/>
              </a:solidFill>
              <a:latin typeface="Arial Black"/>
              <a:ea typeface="+mj-ea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18860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7-30 at 18.04.54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7" b="15900"/>
          <a:stretch/>
        </p:blipFill>
        <p:spPr>
          <a:xfrm>
            <a:off x="708968" y="1577978"/>
            <a:ext cx="7704856" cy="5029201"/>
          </a:xfrm>
          <a:prstGeom prst="rect">
            <a:avLst/>
          </a:prstGeom>
          <a:ln>
            <a:solidFill>
              <a:srgbClr val="1F497D"/>
            </a:solidFill>
          </a:ln>
        </p:spPr>
      </p:pic>
      <p:sp>
        <p:nvSpPr>
          <p:cNvPr id="5" name="TextBox 21"/>
          <p:cNvSpPr txBox="1">
            <a:spLocks noChangeArrowheads="1"/>
          </p:cNvSpPr>
          <p:nvPr/>
        </p:nvSpPr>
        <p:spPr bwMode="auto">
          <a:xfrm>
            <a:off x="292100" y="160015"/>
            <a:ext cx="868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GB" i="1" dirty="0" smtClean="0">
                <a:solidFill>
                  <a:schemeClr val="bg1"/>
                </a:solidFill>
                <a:latin typeface="Arial Black" pitchFamily="34" charset="0"/>
              </a:rPr>
              <a:t>Classroom mode allows teachers to limit students only to teacher-set work during class time..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1" y="1038225"/>
            <a:ext cx="9153525" cy="6191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173464" y="1577978"/>
            <a:ext cx="3240360" cy="2664296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142875" y="1038225"/>
            <a:ext cx="1543050" cy="619125"/>
          </a:xfrm>
          <a:prstGeom prst="ellipse">
            <a:avLst/>
          </a:prstGeom>
          <a:solidFill>
            <a:schemeClr val="accent1">
              <a:alpha val="0"/>
            </a:schemeClr>
          </a:solidFill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0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8686800" cy="932723"/>
          </a:xfrm>
        </p:spPr>
        <p:txBody>
          <a:bodyPr/>
          <a:lstStyle/>
          <a:p>
            <a:pPr algn="l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Blending Mangahigh into </a:t>
            </a:r>
            <a:r>
              <a:rPr lang="en-US" sz="1800" dirty="0"/>
              <a:t>y</a:t>
            </a:r>
            <a:r>
              <a:rPr lang="en-US" sz="1800" dirty="0" smtClean="0"/>
              <a:t>our </a:t>
            </a:r>
            <a:r>
              <a:rPr lang="en-US" sz="1800" dirty="0"/>
              <a:t>t</a:t>
            </a:r>
            <a:r>
              <a:rPr lang="en-US" sz="1800" dirty="0" smtClean="0"/>
              <a:t>eaching: Suggested 60-min lesson</a:t>
            </a:r>
            <a:endParaRPr lang="en-US" sz="1800" dirty="0"/>
          </a:p>
        </p:txBody>
      </p:sp>
      <p:sp>
        <p:nvSpPr>
          <p:cNvPr id="6" name="Rounded Rectangle 5"/>
          <p:cNvSpPr/>
          <p:nvPr/>
        </p:nvSpPr>
        <p:spPr>
          <a:xfrm>
            <a:off x="520700" y="2090068"/>
            <a:ext cx="7270576" cy="16359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06400" y="2090069"/>
            <a:ext cx="751756" cy="16561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Teacher explanation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270000" y="2077369"/>
            <a:ext cx="2425700" cy="165618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Mangahigh challenge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796928" y="2090069"/>
            <a:ext cx="792088" cy="16561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Class Discussion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03316" y="2090069"/>
            <a:ext cx="2448272" cy="165618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Continue challenge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48488" y="2095500"/>
            <a:ext cx="792088" cy="166369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Written assessment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65300" y="39751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12 – 15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2900" y="3975100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5 – 10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3800" y="3975101"/>
            <a:ext cx="110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5 – 10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21300" y="3975100"/>
            <a:ext cx="116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12 – 15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96200" y="3962400"/>
            <a:ext cx="110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5 – 10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400" y="1475205"/>
            <a:ext cx="457200" cy="46923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0301" y="1498600"/>
            <a:ext cx="406399" cy="44123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0349" y="1478756"/>
            <a:ext cx="464952" cy="447516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6200" y="4876800"/>
            <a:ext cx="27305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Preparation: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Set 2 challenges for students:</a:t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1 accessible, 1 extension </a:t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Prepare 5 straight forward Qs for written assessment </a:t>
            </a:r>
          </a:p>
          <a:p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895600" y="4890175"/>
            <a:ext cx="31496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In Class: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Enable Classroom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mode for 90-min to get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students focused </a:t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Open challenge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analytics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/ newsfeed to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identify intervention candidates</a:t>
            </a:r>
          </a:p>
          <a:p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930900" y="4887773"/>
            <a:ext cx="3213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After Class: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Review outcomes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and decide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on homework that extends or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reinforces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Send private-messages to students who might be struggling  </a:t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5549" y="1491456"/>
            <a:ext cx="464952" cy="447516"/>
          </a:xfrm>
          <a:prstGeom prst="rect">
            <a:avLst/>
          </a:prstGeom>
        </p:spPr>
      </p:pic>
      <p:cxnSp>
        <p:nvCxnSpPr>
          <p:cNvPr id="40" name="Straight Connector 39"/>
          <p:cNvCxnSpPr/>
          <p:nvPr/>
        </p:nvCxnSpPr>
        <p:spPr>
          <a:xfrm>
            <a:off x="7353300" y="1727200"/>
            <a:ext cx="0" cy="2540000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7701994" y="1606034"/>
            <a:ext cx="8331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Optional</a:t>
            </a:r>
            <a:endParaRPr lang="en-US" sz="1400" dirty="0"/>
          </a:p>
        </p:txBody>
      </p:sp>
      <p:sp>
        <p:nvSpPr>
          <p:cNvPr id="65" name="Rectangle 64"/>
          <p:cNvSpPr/>
          <p:nvPr/>
        </p:nvSpPr>
        <p:spPr>
          <a:xfrm>
            <a:off x="152400" y="1282700"/>
            <a:ext cx="8851900" cy="3136900"/>
          </a:xfrm>
          <a:prstGeom prst="rect">
            <a:avLst/>
          </a:prstGeom>
          <a:noFill/>
          <a:ln w="190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52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1270000" y="2075035"/>
            <a:ext cx="7270576" cy="16359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467668" y="2087736"/>
            <a:ext cx="2016224" cy="165618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New Mangahigh Challenge: </a:t>
            </a:r>
          </a:p>
          <a:p>
            <a:pPr algn="ctr"/>
            <a:r>
              <a:rPr lang="en-US" dirty="0" smtClean="0"/>
              <a:t>What can you discover?</a:t>
            </a:r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2674392" y="2100436"/>
            <a:ext cx="894308" cy="16561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Brainstorm key vocabulary &amp; skills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771280" y="2100436"/>
            <a:ext cx="1800200" cy="165618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Continue Challenge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774680" y="2087736"/>
            <a:ext cx="1296144" cy="16561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/>
              <a:t>Offline paired work - practical problem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1511300"/>
            <a:ext cx="448624" cy="431799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7748488" y="2095500"/>
            <a:ext cx="792088" cy="166369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Try an extended topic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14600" y="3949701"/>
            <a:ext cx="119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10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12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0900" y="3962400"/>
            <a:ext cx="1231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12 – 15 </a:t>
            </a:r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25900" y="3962401"/>
            <a:ext cx="1104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12 – 15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53100" y="3987800"/>
            <a:ext cx="116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15 – 18 </a:t>
            </a:r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</a:rPr>
              <a:t>mins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04100" y="3987800"/>
            <a:ext cx="157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Finish after-School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7353300" y="1727200"/>
            <a:ext cx="0" cy="2540000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7625794" y="1618734"/>
            <a:ext cx="11208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Start in class</a:t>
            </a:r>
            <a:endParaRPr lang="en-US" sz="1400" dirty="0"/>
          </a:p>
        </p:txBody>
      </p:sp>
      <p:sp>
        <p:nvSpPr>
          <p:cNvPr id="36" name="Rectangle 35"/>
          <p:cNvSpPr/>
          <p:nvPr/>
        </p:nvSpPr>
        <p:spPr>
          <a:xfrm>
            <a:off x="152400" y="1282700"/>
            <a:ext cx="8851900" cy="3136900"/>
          </a:xfrm>
          <a:prstGeom prst="rect">
            <a:avLst/>
          </a:prstGeom>
          <a:noFill/>
          <a:ln w="190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r="2060" b="1797"/>
          <a:stretch/>
        </p:blipFill>
        <p:spPr>
          <a:xfrm>
            <a:off x="1301867" y="1485900"/>
            <a:ext cx="379548" cy="4318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6900" y="1500605"/>
            <a:ext cx="457200" cy="46923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4900" y="1513475"/>
            <a:ext cx="419099" cy="455021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76200" y="4876800"/>
            <a:ext cx="27305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Preparation: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Play the activity yourself to be fully familiar with it</a:t>
            </a:r>
          </a:p>
          <a:p>
            <a:pPr marL="285750" indent="-285750">
              <a:buFont typeface="Arial"/>
              <a:buChar char="•"/>
            </a:pP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Prepare some thought provoking questions</a:t>
            </a:r>
            <a:br>
              <a:rPr lang="en-US" sz="1400" dirty="0">
                <a:solidFill>
                  <a:schemeClr val="tx2">
                    <a:lumMod val="75000"/>
                  </a:schemeClr>
                </a:solidFill>
              </a:rPr>
            </a:b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95600" y="4890175"/>
            <a:ext cx="31496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In Class: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Enable Classroom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mode for 90-min to get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students focused </a:t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Use challenge analytics to pair-students into groups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5930900" y="4887773"/>
            <a:ext cx="3213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>
                    <a:lumMod val="75000"/>
                  </a:schemeClr>
                </a:solidFill>
              </a:rPr>
              <a:t>After Class: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Review outcomes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and decide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on homework that extends or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reinforces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Send private-messages to students who might be struggling  </a:t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203200" y="0"/>
            <a:ext cx="8686800" cy="932723"/>
          </a:xfrm>
        </p:spPr>
        <p:txBody>
          <a:bodyPr/>
          <a:lstStyle/>
          <a:p>
            <a:pPr algn="l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Blending Mangahigh into </a:t>
            </a:r>
            <a:r>
              <a:rPr lang="en-US" sz="1800" dirty="0"/>
              <a:t>y</a:t>
            </a:r>
            <a:r>
              <a:rPr lang="en-US" sz="1800" dirty="0" smtClean="0"/>
              <a:t>our </a:t>
            </a:r>
            <a:r>
              <a:rPr lang="en-US" sz="1800" dirty="0"/>
              <a:t>t</a:t>
            </a:r>
            <a:r>
              <a:rPr lang="en-US" sz="1800" dirty="0" smtClean="0"/>
              <a:t>eaching: Suggested 60-min lesson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8974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" y="-425"/>
            <a:ext cx="9142367" cy="685741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3135908" y="5952292"/>
            <a:ext cx="407769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Contact: chris@mangahigh.com</a:t>
            </a:r>
            <a:endParaRPr lang="en-US" b="1" dirty="0" smtClean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Content Placeholder 3" descr="ganbat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3416300"/>
            <a:ext cx="1920501" cy="3441710"/>
          </a:xfrm>
          <a:prstGeom prst="rect">
            <a:avLst/>
          </a:prstGeom>
        </p:spPr>
      </p:pic>
      <p:sp>
        <p:nvSpPr>
          <p:cNvPr id="2" name="Oval Callout 1"/>
          <p:cNvSpPr/>
          <p:nvPr/>
        </p:nvSpPr>
        <p:spPr>
          <a:xfrm>
            <a:off x="2273300" y="1943100"/>
            <a:ext cx="5207000" cy="1930400"/>
          </a:xfrm>
          <a:prstGeom prst="wedgeEllipseCallout">
            <a:avLst>
              <a:gd name="adj1" fmla="val -51167"/>
              <a:gd name="adj2" fmla="val 6385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Q and A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2823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8901"/>
            <a:ext cx="9144000" cy="932723"/>
          </a:xfrm>
        </p:spPr>
        <p:txBody>
          <a:bodyPr/>
          <a:lstStyle/>
          <a:p>
            <a:r>
              <a:rPr lang="en-US" sz="2000" dirty="0" smtClean="0"/>
              <a:t>Mangahigh typically costs between £1 and £3 per student pa. Exact price depends on no. of students enrolled…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638925" y="6407150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1, 2 and 3-yr </a:t>
            </a:r>
            <a:r>
              <a:rPr lang="en-US" sz="1600" dirty="0" smtClean="0">
                <a:solidFill>
                  <a:schemeClr val="tx2"/>
                </a:solidFill>
              </a:rPr>
              <a:t>deals </a:t>
            </a:r>
            <a:r>
              <a:rPr lang="en-US" sz="1600" dirty="0">
                <a:solidFill>
                  <a:schemeClr val="tx2"/>
                </a:solidFill>
              </a:rPr>
              <a:t>available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41743" t="2983" r="12304" b="818"/>
          <a:stretch/>
        </p:blipFill>
        <p:spPr>
          <a:xfrm>
            <a:off x="952501" y="1587499"/>
            <a:ext cx="5791200" cy="4857751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66607" t="40339" r="25724" b="10533"/>
          <a:stretch/>
        </p:blipFill>
        <p:spPr bwMode="auto">
          <a:xfrm>
            <a:off x="6743700" y="1598094"/>
            <a:ext cx="1447800" cy="488115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486525" y="1021624"/>
            <a:ext cx="1962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Discount for today’s attendees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2576" y="1032219"/>
            <a:ext cx="148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2060"/>
                </a:solidFill>
              </a:rPr>
              <a:t>Current </a:t>
            </a:r>
          </a:p>
          <a:p>
            <a:pPr algn="ctr"/>
            <a:r>
              <a:rPr lang="en-GB" dirty="0" smtClean="0">
                <a:solidFill>
                  <a:srgbClr val="002060"/>
                </a:solidFill>
              </a:rPr>
              <a:t>price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25" y="6445250"/>
            <a:ext cx="276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Prices exclude VAT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70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4381" y="159308"/>
            <a:ext cx="5282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i="1" dirty="0" smtClean="0">
                <a:solidFill>
                  <a:schemeClr val="bg1"/>
                </a:solidFill>
                <a:latin typeface="Arial Black" pitchFamily="34" charset="0"/>
              </a:rPr>
              <a:t>Well designed questions must form the heart of any resource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84382" y="1232822"/>
            <a:ext cx="535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Mangahigh approach</a:t>
            </a:r>
            <a:endParaRPr lang="en-GB" b="1" u="sng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976" y="1232822"/>
            <a:ext cx="2733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Typical online approach</a:t>
            </a:r>
            <a:endParaRPr lang="en-GB" b="1" u="sng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670" y="1961666"/>
            <a:ext cx="5586474" cy="4195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975" y="2244781"/>
            <a:ext cx="2006166" cy="352425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17" name="Freeform 16"/>
          <p:cNvSpPr/>
          <p:nvPr/>
        </p:nvSpPr>
        <p:spPr>
          <a:xfrm>
            <a:off x="2554432" y="1039528"/>
            <a:ext cx="572587" cy="5707781"/>
          </a:xfrm>
          <a:custGeom>
            <a:avLst/>
            <a:gdLst>
              <a:gd name="connsiteX0" fmla="*/ 231006 w 572587"/>
              <a:gd name="connsiteY0" fmla="*/ 0 h 5399773"/>
              <a:gd name="connsiteX1" fmla="*/ 567891 w 572587"/>
              <a:gd name="connsiteY1" fmla="*/ 1472665 h 5399773"/>
              <a:gd name="connsiteX2" fmla="*/ 9625 w 572587"/>
              <a:gd name="connsiteY2" fmla="*/ 2021305 h 5399773"/>
              <a:gd name="connsiteX3" fmla="*/ 442762 w 572587"/>
              <a:gd name="connsiteY3" fmla="*/ 3205213 h 5399773"/>
              <a:gd name="connsiteX4" fmla="*/ 105878 w 572587"/>
              <a:gd name="connsiteY4" fmla="*/ 3917482 h 5399773"/>
              <a:gd name="connsiteX5" fmla="*/ 442762 w 572587"/>
              <a:gd name="connsiteY5" fmla="*/ 4745255 h 5399773"/>
              <a:gd name="connsiteX6" fmla="*/ 0 w 572587"/>
              <a:gd name="connsiteY6" fmla="*/ 5399773 h 539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587" h="5399773">
                <a:moveTo>
                  <a:pt x="231006" y="0"/>
                </a:moveTo>
                <a:cubicBezTo>
                  <a:pt x="417897" y="567890"/>
                  <a:pt x="604788" y="1135781"/>
                  <a:pt x="567891" y="1472665"/>
                </a:cubicBezTo>
                <a:cubicBezTo>
                  <a:pt x="530994" y="1809549"/>
                  <a:pt x="30480" y="1732547"/>
                  <a:pt x="9625" y="2021305"/>
                </a:cubicBezTo>
                <a:cubicBezTo>
                  <a:pt x="-11230" y="2310063"/>
                  <a:pt x="426720" y="2889184"/>
                  <a:pt x="442762" y="3205213"/>
                </a:cubicBezTo>
                <a:cubicBezTo>
                  <a:pt x="458804" y="3521243"/>
                  <a:pt x="105878" y="3660808"/>
                  <a:pt x="105878" y="3917482"/>
                </a:cubicBezTo>
                <a:cubicBezTo>
                  <a:pt x="105878" y="4174156"/>
                  <a:pt x="460408" y="4498207"/>
                  <a:pt x="442762" y="4745255"/>
                </a:cubicBezTo>
                <a:cubicBezTo>
                  <a:pt x="425116" y="4992303"/>
                  <a:pt x="212558" y="5196038"/>
                  <a:pt x="0" y="5399773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050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1"/>
            <a:ext cx="8826500" cy="932723"/>
          </a:xfrm>
        </p:spPr>
        <p:txBody>
          <a:bodyPr/>
          <a:lstStyle/>
          <a:p>
            <a:r>
              <a:rPr lang="en-US" sz="1800" dirty="0" smtClean="0"/>
              <a:t>   </a:t>
            </a:r>
            <a:br>
              <a:rPr lang="en-US" sz="1800" dirty="0" smtClean="0"/>
            </a:br>
            <a:r>
              <a:rPr lang="en-US" sz="1800" dirty="0" smtClean="0"/>
              <a:t>All content is deigned to be educational and motivating…</a:t>
            </a:r>
            <a:endParaRPr lang="en-GB" sz="1800" b="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45852" y="1879601"/>
            <a:ext cx="4184848" cy="4249388"/>
            <a:chOff x="539552" y="1275614"/>
            <a:chExt cx="3816424" cy="334931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552" y="1275614"/>
              <a:ext cx="3816424" cy="2617313"/>
            </a:xfrm>
            <a:prstGeom prst="rect">
              <a:avLst/>
            </a:prstGeom>
            <a:ln w="25400">
              <a:solidFill>
                <a:srgbClr val="00B050"/>
              </a:solidFill>
            </a:ln>
          </p:spPr>
        </p:pic>
        <p:sp>
          <p:nvSpPr>
            <p:cNvPr id="11" name="Rectangle 10"/>
            <p:cNvSpPr/>
            <p:nvPr/>
          </p:nvSpPr>
          <p:spPr>
            <a:xfrm>
              <a:off x="912292" y="4352384"/>
              <a:ext cx="2736304" cy="272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If a student can do this…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352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5852" y="1879601"/>
            <a:ext cx="4184848" cy="4249388"/>
            <a:chOff x="539552" y="1275614"/>
            <a:chExt cx="3816424" cy="334931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552" y="1275614"/>
              <a:ext cx="3816424" cy="2617313"/>
            </a:xfrm>
            <a:prstGeom prst="rect">
              <a:avLst/>
            </a:prstGeom>
            <a:ln w="25400">
              <a:solidFill>
                <a:srgbClr val="00B050"/>
              </a:solidFill>
            </a:ln>
          </p:spPr>
        </p:pic>
        <p:sp>
          <p:nvSpPr>
            <p:cNvPr id="8" name="Rectangle 7"/>
            <p:cNvSpPr/>
            <p:nvPr/>
          </p:nvSpPr>
          <p:spPr>
            <a:xfrm>
              <a:off x="912292" y="4352384"/>
              <a:ext cx="2736304" cy="272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If a student can do this…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5804839" y="5833346"/>
            <a:ext cx="2945460" cy="343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t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hey can do this!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" r="1984"/>
          <a:stretch/>
        </p:blipFill>
        <p:spPr bwMode="auto">
          <a:xfrm>
            <a:off x="4518434" y="1884714"/>
            <a:ext cx="4511266" cy="3322286"/>
          </a:xfrm>
          <a:prstGeom prst="rect">
            <a:avLst/>
          </a:prstGeom>
          <a:ln w="25400">
            <a:solidFill>
              <a:srgbClr val="00B05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17500" y="1"/>
            <a:ext cx="8826500" cy="932723"/>
          </a:xfrm>
        </p:spPr>
        <p:txBody>
          <a:bodyPr/>
          <a:lstStyle/>
          <a:p>
            <a:r>
              <a:rPr lang="en-US" sz="1800" dirty="0" smtClean="0"/>
              <a:t>   </a:t>
            </a:r>
            <a:br>
              <a:rPr lang="en-US" sz="1800" dirty="0" smtClean="0"/>
            </a:br>
            <a:r>
              <a:rPr lang="en-US" sz="1800" dirty="0" smtClean="0"/>
              <a:t>All content is deigned to be educational and motivating…</a:t>
            </a:r>
            <a:endParaRPr lang="en-GB" sz="1800" b="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4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599" y="2121054"/>
            <a:ext cx="4277337" cy="34288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673891" y="1368938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100+ Game Challenges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13997" y="1343538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500+ 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Prodigi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 Challenges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215900"/>
            <a:ext cx="9144000" cy="805724"/>
          </a:xfrm>
        </p:spPr>
        <p:txBody>
          <a:bodyPr/>
          <a:lstStyle/>
          <a:p>
            <a:r>
              <a:rPr lang="en-US" sz="1800" dirty="0" smtClean="0">
                <a:solidFill>
                  <a:schemeClr val="bg1"/>
                </a:solidFill>
              </a:rPr>
              <a:t>Student works through the assigned challenge in a fun, engaging and adaptive environment…</a:t>
            </a:r>
            <a:endParaRPr lang="en-GB" sz="1800" b="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" y="2120900"/>
            <a:ext cx="4532460" cy="340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29583" t="17187" r="29583" b="15625"/>
          <a:stretch/>
        </p:blipFill>
        <p:spPr>
          <a:xfrm>
            <a:off x="6159500" y="5872712"/>
            <a:ext cx="1435100" cy="62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63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" y="-425"/>
            <a:ext cx="9142367" cy="6857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lum/>
            <a:alphaModFix/>
          </a:blip>
          <a:srcRect l="11656"/>
          <a:stretch/>
        </p:blipFill>
        <p:spPr>
          <a:xfrm>
            <a:off x="0" y="2660640"/>
            <a:ext cx="9144000" cy="17081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60195" y="3244334"/>
            <a:ext cx="902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data to gain class overviews and inform your next steps</a:t>
            </a:r>
            <a:endParaRPr lang="en-GB" sz="2400" b="1" i="1" dirty="0">
              <a:solidFill>
                <a:srgbClr val="FFFF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7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440485" y="235635"/>
            <a:ext cx="4343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Using or just collecting data?</a:t>
            </a:r>
            <a:endParaRPr lang="en-US" sz="2000" b="1" i="1" dirty="0">
              <a:solidFill>
                <a:schemeClr val="bg1"/>
              </a:solidFill>
              <a:latin typeface="Arial Black" pitchFamily="34" charset="0"/>
              <a:cs typeface="Arial Black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90" y="1240945"/>
            <a:ext cx="3448791" cy="29943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732" y="1240945"/>
            <a:ext cx="3395832" cy="29943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414" y="4326691"/>
            <a:ext cx="3393542" cy="23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5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207060"/>
            <a:ext cx="805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Managable, informative and comprehensive overview -</a:t>
            </a:r>
          </a:p>
          <a:p>
            <a:pPr algn="ctr">
              <a:spcBef>
                <a:spcPct val="0"/>
              </a:spcBef>
            </a:pPr>
            <a:r>
              <a:rPr lang="pt-PT" sz="2000" b="1" i="1" dirty="0" smtClean="0">
                <a:solidFill>
                  <a:schemeClr val="bg1"/>
                </a:solidFill>
                <a:latin typeface="Arial Black" pitchFamily="34" charset="0"/>
                <a:cs typeface="Arial Black"/>
              </a:rPr>
              <a:t>Assigned activities</a:t>
            </a:r>
            <a:endParaRPr lang="en-US" sz="2000" b="1" i="1" dirty="0">
              <a:solidFill>
                <a:schemeClr val="bg1"/>
              </a:solidFill>
              <a:latin typeface="Arial Black" pitchFamily="34" charset="0"/>
              <a:cs typeface="Arial Black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684" y="1475475"/>
            <a:ext cx="7445631" cy="487407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9600" y="1289785"/>
            <a:ext cx="2046973" cy="1020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32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172264</TotalTime>
  <Words>686</Words>
  <Application>Microsoft Office PowerPoint</Application>
  <PresentationFormat>On-screen Show (4:3)</PresentationFormat>
  <Paragraphs>153</Paragraphs>
  <Slides>29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SimSun</vt:lpstr>
      <vt:lpstr>Arial</vt:lpstr>
      <vt:lpstr>Arial Black</vt:lpstr>
      <vt:lpstr>Calibri</vt:lpstr>
      <vt:lpstr>Lucida Sans</vt:lpstr>
      <vt:lpstr>Office Theme</vt:lpstr>
      <vt:lpstr>PowerPoint Presentation</vt:lpstr>
      <vt:lpstr>PowerPoint Presentation</vt:lpstr>
      <vt:lpstr>PowerPoint Presentation</vt:lpstr>
      <vt:lpstr>    All content is deigned to be educational and motivating…</vt:lpstr>
      <vt:lpstr>    All content is deigned to be educational and motivating…</vt:lpstr>
      <vt:lpstr>Student works through the assigned challenge in a fun, engaging and adaptive environment…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Age gives a benchmark for initial recommendation</vt:lpstr>
      <vt:lpstr> Recommendations are generated across  Number, Algebra, Shape and Data</vt:lpstr>
      <vt:lpstr>PowerPoint Presentation</vt:lpstr>
      <vt:lpstr>PowerPoint Presentation</vt:lpstr>
      <vt:lpstr>PowerPoint Presentation</vt:lpstr>
      <vt:lpstr>PowerPoint Presentation</vt:lpstr>
      <vt:lpstr> Built in help when it’s needed</vt:lpstr>
      <vt:lpstr>PowerPoint Presentation</vt:lpstr>
      <vt:lpstr>PowerPoint Presentation</vt:lpstr>
      <vt:lpstr>PowerPoint Presentation</vt:lpstr>
      <vt:lpstr> Blending Mangahigh into your teaching: Suggested 60-min lesson</vt:lpstr>
      <vt:lpstr> Blending Mangahigh into your teaching: Suggested 60-min lesson</vt:lpstr>
      <vt:lpstr>PowerPoint Presentation</vt:lpstr>
      <vt:lpstr>Mangahigh typically costs between £1 and £3 per student pa. Exact price depends on no. of students enrolled…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C Green</cp:lastModifiedBy>
  <cp:revision>1954</cp:revision>
  <cp:lastPrinted>2012-08-16T19:09:26Z</cp:lastPrinted>
  <dcterms:created xsi:type="dcterms:W3CDTF">2011-05-27T17:41:23Z</dcterms:created>
  <dcterms:modified xsi:type="dcterms:W3CDTF">2014-11-03T11:15:02Z</dcterms:modified>
</cp:coreProperties>
</file>